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4"/>
  </p:notesMasterIdLst>
  <p:sldIdLst>
    <p:sldId id="256" r:id="rId3"/>
    <p:sldId id="257" r:id="rId4"/>
    <p:sldId id="331" r:id="rId5"/>
    <p:sldId id="260" r:id="rId6"/>
    <p:sldId id="322" r:id="rId7"/>
    <p:sldId id="319" r:id="rId8"/>
    <p:sldId id="261" r:id="rId9"/>
    <p:sldId id="262" r:id="rId10"/>
    <p:sldId id="263" r:id="rId11"/>
    <p:sldId id="325" r:id="rId12"/>
    <p:sldId id="327" r:id="rId13"/>
    <p:sldId id="330" r:id="rId14"/>
    <p:sldId id="264" r:id="rId15"/>
    <p:sldId id="279" r:id="rId16"/>
    <p:sldId id="329" r:id="rId17"/>
    <p:sldId id="321" r:id="rId18"/>
    <p:sldId id="323" r:id="rId19"/>
    <p:sldId id="324" r:id="rId20"/>
    <p:sldId id="304" r:id="rId21"/>
    <p:sldId id="266" r:id="rId22"/>
    <p:sldId id="267" r:id="rId23"/>
    <p:sldId id="268" r:id="rId24"/>
    <p:sldId id="269" r:id="rId25"/>
    <p:sldId id="332" r:id="rId26"/>
    <p:sldId id="270" r:id="rId27"/>
    <p:sldId id="284" r:id="rId28"/>
    <p:sldId id="316" r:id="rId29"/>
    <p:sldId id="317" r:id="rId30"/>
    <p:sldId id="318" r:id="rId31"/>
    <p:sldId id="326" r:id="rId32"/>
    <p:sldId id="305" r:id="rId33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07560"/>
    <a:srgbClr val="FF5050"/>
    <a:srgbClr val="FF66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660"/>
  </p:normalViewPr>
  <p:slideViewPr>
    <p:cSldViewPr>
      <p:cViewPr varScale="1">
        <p:scale>
          <a:sx n="142" d="100"/>
          <a:sy n="142" d="100"/>
        </p:scale>
        <p:origin x="71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C7A8BC-6598-4BA7-A3A7-4674A7AC4DEB}" type="datetimeFigureOut">
              <a:rPr lang="ko-KR" altLang="en-US" smtClean="0"/>
              <a:t>2024-03-26</a:t>
            </a:fld>
            <a:endParaRPr lang="ko-KR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776CFA-4F47-49D9-BDE7-30CD1AECFDFB}" type="slidenum">
              <a:rPr lang="ko-KR" altLang="en-US" smtClean="0"/>
              <a:t>‹N›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01809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776CFA-4F47-49D9-BDE7-30CD1AECFDFB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231531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776CFA-4F47-49D9-BDE7-30CD1AECFDFB}" type="slidenum">
              <a:rPr lang="ko-KR" altLang="en-US" smtClean="0"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99775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768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5CDB-1AEF-4522-8EAF-CE1F4E5D863E}" type="datetimeFigureOut">
              <a:rPr lang="ko-KR" altLang="en-US" smtClean="0"/>
              <a:t>2024-03-26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A39C-9AA3-4A83-82D7-24ADE085033F}" type="slidenum">
              <a:rPr lang="ko-KR" altLang="en-US" smtClean="0"/>
              <a:t>‹N›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5552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5CDB-1AEF-4522-8EAF-CE1F4E5D863E}" type="datetimeFigureOut">
              <a:rPr lang="ko-KR" altLang="en-US" smtClean="0"/>
              <a:t>2024-03-26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A39C-9AA3-4A83-82D7-24ADE085033F}" type="slidenum">
              <a:rPr lang="ko-KR" altLang="en-US" smtClean="0"/>
              <a:t>‹N›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130338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0CF9-4B58-4E44-B69B-18CB08223B2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26/03/2024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EB55F-C20C-4525-A6ED-F2DC3ED2E45B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9206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0CF9-4B58-4E44-B69B-18CB08223B2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26/03/2024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EB55F-C20C-4525-A6ED-F2DC3ED2E45B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1541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0CF9-4B58-4E44-B69B-18CB08223B2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26/03/2024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EB55F-C20C-4525-A6ED-F2DC3ED2E45B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1428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0CF9-4B58-4E44-B69B-18CB08223B2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26/03/2024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EB55F-C20C-4525-A6ED-F2DC3ED2E45B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509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0CF9-4B58-4E44-B69B-18CB08223B2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26/03/2024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EB55F-C20C-4525-A6ED-F2DC3ED2E45B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0083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0CF9-4B58-4E44-B69B-18CB08223B2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26/03/2024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EB55F-C20C-4525-A6ED-F2DC3ED2E45B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0000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0CF9-4B58-4E44-B69B-18CB08223B2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26/03/2024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EB55F-C20C-4525-A6ED-F2DC3ED2E45B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1862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0CF9-4B58-4E44-B69B-18CB08223B2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26/03/2024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EB55F-C20C-4525-A6ED-F2DC3ED2E45B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335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7216"/>
            <a:ext cx="9144000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altLang="ko-KR" dirty="0"/>
              <a:t> Click to edit Master title style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dirty="0"/>
              <a:t>Click to edit Master text styles</a:t>
            </a:r>
          </a:p>
          <a:p>
            <a:pPr lvl="1"/>
            <a:r>
              <a:rPr lang="en-US" altLang="ko-KR" dirty="0"/>
              <a:t>Second level</a:t>
            </a:r>
          </a:p>
          <a:p>
            <a:pPr lvl="2"/>
            <a:r>
              <a:rPr lang="en-US" altLang="ko-KR" dirty="0"/>
              <a:t>Third level</a:t>
            </a:r>
          </a:p>
          <a:p>
            <a:pPr lvl="3"/>
            <a:r>
              <a:rPr lang="en-US" altLang="ko-KR" dirty="0"/>
              <a:t>Fourth level</a:t>
            </a:r>
          </a:p>
          <a:p>
            <a:pPr lvl="4"/>
            <a:r>
              <a:rPr lang="en-US" altLang="ko-KR" dirty="0"/>
              <a:t>Fifth level</a:t>
            </a:r>
            <a:endParaRPr lang="ko-KR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5CDB-1AEF-4522-8EAF-CE1F4E5D863E}" type="datetimeFigureOut">
              <a:rPr lang="ko-KR" altLang="en-US" smtClean="0"/>
              <a:t>2024-03-26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A39C-9AA3-4A83-82D7-24ADE085033F}" type="slidenum">
              <a:rPr lang="ko-KR" altLang="en-US" smtClean="0"/>
              <a:t>‹N›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469437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0CF9-4B58-4E44-B69B-18CB08223B2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26/03/2024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EB55F-C20C-4525-A6ED-F2DC3ED2E45B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2570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0CF9-4B58-4E44-B69B-18CB08223B2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26/03/2024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EB55F-C20C-4525-A6ED-F2DC3ED2E45B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2317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0CF9-4B58-4E44-B69B-18CB08223B2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26/03/2024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EB55F-C20C-4525-A6ED-F2DC3ED2E45B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613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5CDB-1AEF-4522-8EAF-CE1F4E5D863E}" type="datetimeFigureOut">
              <a:rPr lang="ko-KR" altLang="en-US" smtClean="0"/>
              <a:t>2024-03-26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A39C-9AA3-4A83-82D7-24ADE085033F}" type="slidenum">
              <a:rPr lang="ko-KR" altLang="en-US" smtClean="0"/>
              <a:t>‹N›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59806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5CDB-1AEF-4522-8EAF-CE1F4E5D863E}" type="datetimeFigureOut">
              <a:rPr lang="ko-KR" altLang="en-US" smtClean="0"/>
              <a:t>2024-03-26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A39C-9AA3-4A83-82D7-24ADE085033F}" type="slidenum">
              <a:rPr lang="ko-KR" altLang="en-US" smtClean="0"/>
              <a:t>‹N›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56615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5CDB-1AEF-4522-8EAF-CE1F4E5D863E}" type="datetimeFigureOut">
              <a:rPr lang="ko-KR" altLang="en-US" smtClean="0"/>
              <a:t>2024-03-26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A39C-9AA3-4A83-82D7-24ADE085033F}" type="slidenum">
              <a:rPr lang="ko-KR" altLang="en-US" smtClean="0"/>
              <a:t>‹N›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17851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5CDB-1AEF-4522-8EAF-CE1F4E5D863E}" type="datetimeFigureOut">
              <a:rPr lang="ko-KR" altLang="en-US" smtClean="0"/>
              <a:t>2024-03-26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A39C-9AA3-4A83-82D7-24ADE085033F}" type="slidenum">
              <a:rPr lang="ko-KR" altLang="en-US" smtClean="0"/>
              <a:t>‹N›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76104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5CDB-1AEF-4522-8EAF-CE1F4E5D863E}" type="datetimeFigureOut">
              <a:rPr lang="ko-KR" altLang="en-US" smtClean="0"/>
              <a:t>2024-03-26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A39C-9AA3-4A83-82D7-24ADE085033F}" type="slidenum">
              <a:rPr lang="ko-KR" altLang="en-US" smtClean="0"/>
              <a:t>‹N›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7280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5CDB-1AEF-4522-8EAF-CE1F4E5D863E}" type="datetimeFigureOut">
              <a:rPr lang="ko-KR" altLang="en-US" smtClean="0"/>
              <a:t>2024-03-26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A39C-9AA3-4A83-82D7-24ADE085033F}" type="slidenum">
              <a:rPr lang="ko-KR" altLang="en-US" smtClean="0"/>
              <a:t>‹N›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67004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5CDB-1AEF-4522-8EAF-CE1F4E5D863E}" type="datetimeFigureOut">
              <a:rPr lang="ko-KR" altLang="en-US" smtClean="0"/>
              <a:t>2024-03-26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A39C-9AA3-4A83-82D7-24ADE085033F}" type="slidenum">
              <a:rPr lang="ko-KR" altLang="en-US" smtClean="0"/>
              <a:t>‹N›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1359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27216"/>
            <a:ext cx="694826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8C5CDB-1AEF-4522-8EAF-CE1F4E5D863E}" type="datetimeFigureOut">
              <a:rPr lang="ko-KR" altLang="en-US" smtClean="0"/>
              <a:t>2024-03-26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B0A39C-9AA3-4A83-82D7-24ADE085033F}" type="slidenum">
              <a:rPr lang="ko-KR" altLang="en-US" smtClean="0"/>
              <a:t>‹N›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5239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7A3B0CF9-4B58-4E44-B69B-18CB08223B2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latinLnBrk="0"/>
              <a:t>26/03/2024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1D0EB55F-C20C-4525-A6ED-F2DC3ED2E45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 latinLnBrk="0"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994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ree-powerpoint-templates-design.com/free-powerpoint-templates-design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1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openxmlformats.org/officeDocument/2006/relationships/image" Target="../media/image35.tiff"/><Relationship Id="rId7" Type="http://schemas.openxmlformats.org/officeDocument/2006/relationships/image" Target="../media/image39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4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17.xml"/><Relationship Id="rId3" Type="http://schemas.openxmlformats.org/officeDocument/2006/relationships/slide" Target="slide6.xml"/><Relationship Id="rId7" Type="http://schemas.openxmlformats.org/officeDocument/2006/relationships/slide" Target="slide10.xml"/><Relationship Id="rId12" Type="http://schemas.openxmlformats.org/officeDocument/2006/relationships/image" Target="../media/image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11" Type="http://schemas.openxmlformats.org/officeDocument/2006/relationships/slide" Target="slide16.xml"/><Relationship Id="rId5" Type="http://schemas.openxmlformats.org/officeDocument/2006/relationships/slide" Target="slide8.xml"/><Relationship Id="rId10" Type="http://schemas.openxmlformats.org/officeDocument/2006/relationships/slide" Target="slide14.xml"/><Relationship Id="rId4" Type="http://schemas.openxmlformats.org/officeDocument/2006/relationships/slide" Target="slide7.xml"/><Relationship Id="rId9" Type="http://schemas.openxmlformats.org/officeDocument/2006/relationships/slide" Target="slide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8.png"/><Relationship Id="rId7" Type="http://schemas.openxmlformats.org/officeDocument/2006/relationships/image" Target="../media/image50.w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9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5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3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54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57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wmf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wmf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62.wmf"/><Relationship Id="rId4" Type="http://schemas.openxmlformats.org/officeDocument/2006/relationships/image" Target="../media/image59.wmf"/><Relationship Id="rId9" Type="http://schemas.openxmlformats.org/officeDocument/2006/relationships/oleObject" Target="../embeddings/oleObject12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3" Type="http://schemas.openxmlformats.org/officeDocument/2006/relationships/slide" Target="slide19.xml"/><Relationship Id="rId7" Type="http://schemas.openxmlformats.org/officeDocument/2006/relationships/slide" Target="slide26.xml"/><Relationship Id="rId2" Type="http://schemas.openxmlformats.org/officeDocument/2006/relationships/slide" Target="slide1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5.xml"/><Relationship Id="rId11" Type="http://schemas.openxmlformats.org/officeDocument/2006/relationships/image" Target="../media/image4.png"/><Relationship Id="rId5" Type="http://schemas.openxmlformats.org/officeDocument/2006/relationships/slide" Target="slide23.xml"/><Relationship Id="rId10" Type="http://schemas.openxmlformats.org/officeDocument/2006/relationships/slide" Target="slide29.xml"/><Relationship Id="rId4" Type="http://schemas.openxmlformats.org/officeDocument/2006/relationships/slide" Target="slide20.xml"/><Relationship Id="rId9" Type="http://schemas.openxmlformats.org/officeDocument/2006/relationships/slide" Target="slide2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0.png"/><Relationship Id="rId5" Type="http://schemas.openxmlformats.org/officeDocument/2006/relationships/hyperlink" Target="https://watchers.news/swx/#!/overview" TargetMode="External"/><Relationship Id="rId4" Type="http://schemas.openxmlformats.org/officeDocument/2006/relationships/hyperlink" Target="https://www.swpc.noaa.gov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gif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eg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859782"/>
            <a:ext cx="6156176" cy="18002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6000"/>
                  <a:lumOff val="4000"/>
                  <a:alpha val="62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611560" y="4011910"/>
            <a:ext cx="543609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200" b="1" i="1" dirty="0" err="1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Preparazione</a:t>
            </a:r>
            <a:r>
              <a:rPr kumimoji="0" lang="en-US" altLang="ko-KR" sz="1200" b="1" i="1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ko-KR" sz="1200" b="1" i="1" dirty="0" err="1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all’osservazione</a:t>
            </a:r>
            <a:endParaRPr kumimoji="0" lang="en-US" altLang="ko-KR" sz="1200" b="1" i="1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539552" y="3003798"/>
            <a:ext cx="633670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3200" b="1" i="1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맑은 고딕" pitchFamily="50" charset="-127"/>
                <a:cs typeface="Arial" pitchFamily="34" charset="0"/>
              </a:rPr>
              <a:t>Il Sole</a:t>
            </a:r>
          </a:p>
        </p:txBody>
      </p:sp>
      <p:sp>
        <p:nvSpPr>
          <p:cNvPr id="12" name="TextBox 11">
            <a:hlinkClick r:id="rId3"/>
          </p:cNvPr>
          <p:cNvSpPr txBox="1"/>
          <p:nvPr/>
        </p:nvSpPr>
        <p:spPr>
          <a:xfrm>
            <a:off x="611560" y="4803998"/>
            <a:ext cx="85324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GAEEB </a:t>
            </a:r>
            <a:r>
              <a:rPr lang="en-US" altLang="ko-KR" sz="800" dirty="0" err="1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Ciriè</a:t>
            </a:r>
            <a:r>
              <a:rPr lang="en-US" altLang="ko-KR" sz="800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(To) 27/03/2023</a:t>
            </a:r>
            <a:endParaRPr lang="ko-KR" altLang="en-US" sz="800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5486"/>
            <a:ext cx="1368152" cy="146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47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Struttura del Sole: campo magnetico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3491880" y="583028"/>
            <a:ext cx="45365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latinLnBrk="0"/>
            <a:r>
              <a:rPr lang="it-IT" sz="1600" i="1" dirty="0">
                <a:solidFill>
                  <a:schemeClr val="accent1">
                    <a:lumMod val="50000"/>
                  </a:schemeClr>
                </a:solidFill>
              </a:rPr>
              <a:t>Risultato della rotazione e dai moti convettivi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712D7262-29A8-A9FB-4A5E-474B0AB91F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091" y="605458"/>
            <a:ext cx="3014285" cy="2264526"/>
          </a:xfrm>
          <a:prstGeom prst="rect">
            <a:avLst/>
          </a:prstGeom>
        </p:spPr>
      </p:pic>
      <p:grpSp>
        <p:nvGrpSpPr>
          <p:cNvPr id="26" name="Gruppo 25">
            <a:extLst>
              <a:ext uri="{FF2B5EF4-FFF2-40B4-BE49-F238E27FC236}">
                <a16:creationId xmlns:a16="http://schemas.microsoft.com/office/drawing/2014/main" id="{BDE4D366-2E90-33F9-791B-C99D95126DCF}"/>
              </a:ext>
            </a:extLst>
          </p:cNvPr>
          <p:cNvGrpSpPr/>
          <p:nvPr/>
        </p:nvGrpSpPr>
        <p:grpSpPr>
          <a:xfrm>
            <a:off x="69496" y="3225393"/>
            <a:ext cx="2100774" cy="1604154"/>
            <a:chOff x="6476657" y="2578596"/>
            <a:chExt cx="2100774" cy="1604154"/>
          </a:xfrm>
        </p:grpSpPr>
        <p:pic>
          <p:nvPicPr>
            <p:cNvPr id="22" name="Immagine 21">
              <a:extLst>
                <a:ext uri="{FF2B5EF4-FFF2-40B4-BE49-F238E27FC236}">
                  <a16:creationId xmlns:a16="http://schemas.microsoft.com/office/drawing/2014/main" id="{8C075E9C-ECDF-9910-05E1-C25F2C0B3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04248" y="2578596"/>
              <a:ext cx="1445593" cy="1187202"/>
            </a:xfrm>
            <a:prstGeom prst="rect">
              <a:avLst/>
            </a:prstGeom>
          </p:spPr>
        </p:pic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10AC2E63-5308-6296-F1C8-F7CB9A09FACB}"/>
                </a:ext>
              </a:extLst>
            </p:cNvPr>
            <p:cNvSpPr txBox="1"/>
            <p:nvPr/>
          </p:nvSpPr>
          <p:spPr>
            <a:xfrm>
              <a:off x="6476657" y="3723878"/>
              <a:ext cx="2100774" cy="458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dirty="0"/>
                <a:t>George </a:t>
              </a:r>
              <a:r>
                <a:rPr lang="it-IT" sz="1200" dirty="0" err="1"/>
                <a:t>Hellery</a:t>
              </a:r>
              <a:r>
                <a:rPr lang="it-IT" sz="1200" dirty="0"/>
                <a:t> </a:t>
              </a:r>
              <a:r>
                <a:rPr lang="it-IT" sz="1200" dirty="0" err="1"/>
                <a:t>Hale</a:t>
              </a:r>
              <a:endParaRPr lang="it-IT" sz="1200" dirty="0"/>
            </a:p>
            <a:p>
              <a:pPr algn="ctr"/>
              <a:r>
                <a:rPr lang="it-IT" sz="1200" dirty="0"/>
                <a:t>(29/06/1868-21/02/1938)</a:t>
              </a:r>
            </a:p>
          </p:txBody>
        </p:sp>
        <p:pic>
          <p:nvPicPr>
            <p:cNvPr id="25" name="Immagine 24">
              <a:extLst>
                <a:ext uri="{FF2B5EF4-FFF2-40B4-BE49-F238E27FC236}">
                  <a16:creationId xmlns:a16="http://schemas.microsoft.com/office/drawing/2014/main" id="{3073C362-728B-A1E2-15C5-F10B90CD1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84368" y="2584301"/>
              <a:ext cx="365473" cy="212484"/>
            </a:xfrm>
            <a:prstGeom prst="rect">
              <a:avLst/>
            </a:prstGeom>
          </p:spPr>
        </p:pic>
      </p:grp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201B3F04-DAF8-4FC6-DD95-5EDCDDD93A60}"/>
              </a:ext>
            </a:extLst>
          </p:cNvPr>
          <p:cNvSpPr txBox="1"/>
          <p:nvPr/>
        </p:nvSpPr>
        <p:spPr>
          <a:xfrm>
            <a:off x="6159021" y="933011"/>
            <a:ext cx="30142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i="1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Rotazioni interne</a:t>
            </a:r>
          </a:p>
          <a:p>
            <a:pPr marL="285750" indent="-285750" defTabSz="457200" latinLnBrk="0">
              <a:buFont typeface="Wingdings" panose="05000000000000000000" pitchFamily="2" charset="2"/>
              <a:buChar char="Ø"/>
            </a:pPr>
            <a:r>
              <a:rPr lang="it-IT" sz="1400" i="1" dirty="0">
                <a:solidFill>
                  <a:schemeClr val="accent1">
                    <a:lumMod val="50000"/>
                  </a:schemeClr>
                </a:solidFill>
              </a:rPr>
              <a:t>Nucleo e zona radiativa: 27 giorni;</a:t>
            </a:r>
          </a:p>
          <a:p>
            <a:pPr marL="285750" indent="-285750" defTabSz="457200" latinLnBrk="0">
              <a:buFont typeface="Wingdings" panose="05000000000000000000" pitchFamily="2" charset="2"/>
              <a:buChar char="Ø"/>
            </a:pPr>
            <a:r>
              <a:rPr lang="it-IT" sz="1400" i="1" dirty="0">
                <a:solidFill>
                  <a:schemeClr val="accent1">
                    <a:lumMod val="50000"/>
                  </a:schemeClr>
                </a:solidFill>
              </a:rPr>
              <a:t>Strati superiori: 25 giorni;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4B9E602A-2C49-6653-EA6A-1EB1623EED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913020"/>
            <a:ext cx="2376264" cy="219804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6AA07FA-CE6F-B42F-C8BC-48C9D158E0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3280" y="1701655"/>
            <a:ext cx="2892978" cy="1499234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5C72C89-D785-CDFD-AFF8-0D5B06BD450B}"/>
              </a:ext>
            </a:extLst>
          </p:cNvPr>
          <p:cNvSpPr txBox="1"/>
          <p:nvPr/>
        </p:nvSpPr>
        <p:spPr>
          <a:xfrm>
            <a:off x="2527593" y="3111064"/>
            <a:ext cx="59752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latinLnBrk="0"/>
            <a:r>
              <a:rPr lang="it-IT" sz="1600" i="1" dirty="0">
                <a:solidFill>
                  <a:schemeClr val="accent1">
                    <a:lumMod val="50000"/>
                  </a:schemeClr>
                </a:solidFill>
              </a:rPr>
              <a:t>Il plasma quando è in rotazione crea un campo magnetico</a:t>
            </a:r>
          </a:p>
        </p:txBody>
      </p:sp>
      <p:sp>
        <p:nvSpPr>
          <p:cNvPr id="14" name="Freccia in giù 13">
            <a:extLst>
              <a:ext uri="{FF2B5EF4-FFF2-40B4-BE49-F238E27FC236}">
                <a16:creationId xmlns:a16="http://schemas.microsoft.com/office/drawing/2014/main" id="{8E3CDE73-953E-CB72-1386-B8113FC89C03}"/>
              </a:ext>
            </a:extLst>
          </p:cNvPr>
          <p:cNvSpPr/>
          <p:nvPr/>
        </p:nvSpPr>
        <p:spPr>
          <a:xfrm>
            <a:off x="5190716" y="3428628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9560A05-876F-3525-9FC1-FEA87147FA56}"/>
              </a:ext>
            </a:extLst>
          </p:cNvPr>
          <p:cNvSpPr txBox="1"/>
          <p:nvPr/>
        </p:nvSpPr>
        <p:spPr>
          <a:xfrm>
            <a:off x="2087216" y="3803760"/>
            <a:ext cx="7056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latinLnBrk="0"/>
            <a:r>
              <a:rPr lang="it-IT" sz="1600" i="1" dirty="0">
                <a:solidFill>
                  <a:schemeClr val="accent1">
                    <a:lumMod val="50000"/>
                  </a:schemeClr>
                </a:solidFill>
              </a:rPr>
              <a:t>La rotazione differenziale del campo magnetico attorciglia le linee del campo magnetico</a:t>
            </a: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5AB1E162-5573-A104-0075-37BBDFF74B8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" b="1672"/>
          <a:stretch/>
        </p:blipFill>
        <p:spPr>
          <a:xfrm>
            <a:off x="3779912" y="4144731"/>
            <a:ext cx="3024336" cy="914154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648BE461-7C47-3C6A-F8D2-D92EEF016CD6}"/>
              </a:ext>
            </a:extLst>
          </p:cNvPr>
          <p:cNvSpPr txBox="1"/>
          <p:nvPr/>
        </p:nvSpPr>
        <p:spPr>
          <a:xfrm>
            <a:off x="107504" y="3245075"/>
            <a:ext cx="60515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latinLnBrk="0"/>
            <a:r>
              <a:rPr lang="it-IT" sz="1600" i="1" dirty="0">
                <a:solidFill>
                  <a:schemeClr val="accent1">
                    <a:lumMod val="50000"/>
                  </a:schemeClr>
                </a:solidFill>
              </a:rPr>
              <a:t>Nella zona convettiva il movimento verticale favorisce l’incremento di energia tra la zona radiativa e la fotosfera formando i tubi di flusso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8C9130B-78CA-4352-3EF3-6373A47B5A60}"/>
              </a:ext>
            </a:extLst>
          </p:cNvPr>
          <p:cNvSpPr txBox="1"/>
          <p:nvPr/>
        </p:nvSpPr>
        <p:spPr>
          <a:xfrm>
            <a:off x="107504" y="4078082"/>
            <a:ext cx="60515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latinLnBrk="0"/>
            <a:r>
              <a:rPr lang="it-IT" sz="1600" i="1" dirty="0">
                <a:solidFill>
                  <a:schemeClr val="accent1">
                    <a:lumMod val="50000"/>
                  </a:schemeClr>
                </a:solidFill>
              </a:rPr>
              <a:t>Quando il tubo di flusso arriva nella fotosfera si forma le </a:t>
            </a:r>
            <a:r>
              <a:rPr lang="it-IT" sz="1600" i="1" dirty="0">
                <a:solidFill>
                  <a:schemeClr val="accent4">
                    <a:lumMod val="75000"/>
                  </a:schemeClr>
                </a:solidFill>
              </a:rPr>
              <a:t>regione attiva </a:t>
            </a:r>
            <a:r>
              <a:rPr lang="it-IT" sz="1600" i="1" dirty="0">
                <a:solidFill>
                  <a:schemeClr val="accent1">
                    <a:lumMod val="50000"/>
                  </a:schemeClr>
                </a:solidFill>
              </a:rPr>
              <a:t>generando le polarità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3DDB519-D69B-4796-0191-173FD556A7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72200" y="3307082"/>
            <a:ext cx="2332322" cy="138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2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3" grpId="0"/>
      <p:bldP spid="11" grpId="0"/>
      <p:bldP spid="11" grpId="1"/>
      <p:bldP spid="14" grpId="0" animBg="1"/>
      <p:bldP spid="14" grpId="1" animBg="1"/>
      <p:bldP spid="15" grpId="0"/>
      <p:bldP spid="15" grpId="1"/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Attività solare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2233913" y="564773"/>
            <a:ext cx="6764465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i="1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Facole fotosferiche</a:t>
            </a:r>
          </a:p>
          <a:p>
            <a:pPr marL="285750" indent="-285750" defTabSz="457200" latinLnBrk="0">
              <a:buFont typeface="Wingdings" panose="05000000000000000000" pitchFamily="2" charset="2"/>
              <a:buChar char="Ø"/>
            </a:pPr>
            <a:r>
              <a:rPr lang="it-IT" sz="1600" i="1" dirty="0">
                <a:solidFill>
                  <a:schemeClr val="accent1">
                    <a:lumMod val="50000"/>
                  </a:schemeClr>
                </a:solidFill>
              </a:rPr>
              <a:t>Zona magneticamente debole che genera apparente depressione;</a:t>
            </a:r>
          </a:p>
          <a:p>
            <a:pPr marL="285750" indent="-285750" defTabSz="457200" latinLnBrk="0">
              <a:buFont typeface="Wingdings" panose="05000000000000000000" pitchFamily="2" charset="2"/>
              <a:buChar char="Ø"/>
            </a:pPr>
            <a:r>
              <a:rPr lang="it-IT" sz="1600" i="1" dirty="0">
                <a:solidFill>
                  <a:schemeClr val="accent1">
                    <a:lumMod val="50000"/>
                  </a:schemeClr>
                </a:solidFill>
              </a:rPr>
              <a:t>Macchie di colore chiaro della durata di circa 100 giorni;</a:t>
            </a:r>
          </a:p>
          <a:p>
            <a:pPr marL="285750" indent="-285750" defTabSz="457200" latinLnBrk="0">
              <a:buFont typeface="Wingdings" panose="05000000000000000000" pitchFamily="2" charset="2"/>
              <a:buChar char="Ø"/>
            </a:pPr>
            <a:r>
              <a:rPr lang="it-IT" sz="1600" i="1" dirty="0">
                <a:solidFill>
                  <a:schemeClr val="accent1">
                    <a:lumMod val="50000"/>
                  </a:schemeClr>
                </a:solidFill>
              </a:rPr>
              <a:t>Facile da osservare vicino al lembo solare;</a:t>
            </a:r>
          </a:p>
          <a:p>
            <a:pPr marL="285750" indent="-285750" defTabSz="457200" latinLnBrk="0">
              <a:buFont typeface="Wingdings" panose="05000000000000000000" pitchFamily="2" charset="2"/>
              <a:buChar char="Ø"/>
            </a:pPr>
            <a:r>
              <a:rPr lang="it-IT" sz="1600" i="1" dirty="0">
                <a:solidFill>
                  <a:schemeClr val="accent1">
                    <a:lumMod val="50000"/>
                  </a:schemeClr>
                </a:solidFill>
              </a:rPr>
              <a:t>Campo magnetico meno intenso;</a:t>
            </a:r>
          </a:p>
          <a:p>
            <a:pPr marL="285750" indent="-285750" defTabSz="457200" latinLnBrk="0">
              <a:buFont typeface="Wingdings" panose="05000000000000000000" pitchFamily="2" charset="2"/>
              <a:buChar char="Ø"/>
            </a:pPr>
            <a:r>
              <a:rPr lang="it-IT" sz="1600" i="1" dirty="0">
                <a:solidFill>
                  <a:schemeClr val="accent1">
                    <a:lumMod val="50000"/>
                  </a:schemeClr>
                </a:solidFill>
              </a:rPr>
              <a:t>I gruppi di macchie solari sono correlati da facole ma non è vero il contrario;</a:t>
            </a:r>
          </a:p>
        </p:txBody>
      </p:sp>
      <p:grpSp>
        <p:nvGrpSpPr>
          <p:cNvPr id="28" name="Gruppo 27">
            <a:extLst>
              <a:ext uri="{FF2B5EF4-FFF2-40B4-BE49-F238E27FC236}">
                <a16:creationId xmlns:a16="http://schemas.microsoft.com/office/drawing/2014/main" id="{C2AC0470-E13D-91C0-8689-049766EFE80C}"/>
              </a:ext>
            </a:extLst>
          </p:cNvPr>
          <p:cNvGrpSpPr/>
          <p:nvPr/>
        </p:nvGrpSpPr>
        <p:grpSpPr>
          <a:xfrm>
            <a:off x="2699792" y="4409450"/>
            <a:ext cx="4139952" cy="338554"/>
            <a:chOff x="5009451" y="901201"/>
            <a:chExt cx="4139952" cy="338554"/>
          </a:xfrm>
        </p:grpSpPr>
        <p:sp>
          <p:nvSpPr>
            <p:cNvPr id="12" name="CasellaDiTesto 11"/>
            <p:cNvSpPr txBox="1"/>
            <p:nvPr/>
          </p:nvSpPr>
          <p:spPr>
            <a:xfrm>
              <a:off x="5009451" y="901201"/>
              <a:ext cx="41399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>
                <a:defRPr sz="1400" i="1">
                  <a:solidFill>
                    <a:schemeClr val="accent4">
                      <a:lumMod val="75000"/>
                    </a:schemeClr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r>
                <a:rPr lang="it-IT" dirty="0"/>
                <a:t> </a:t>
              </a:r>
              <a:r>
                <a:rPr lang="it-IT" sz="1600" dirty="0">
                  <a:solidFill>
                    <a:schemeClr val="accent1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  <a:t>Campo magnetico                  attività solare</a:t>
              </a:r>
            </a:p>
          </p:txBody>
        </p:sp>
        <p:sp>
          <p:nvSpPr>
            <p:cNvPr id="27" name="Freccia bidirezionale orizzontale 26">
              <a:extLst>
                <a:ext uri="{FF2B5EF4-FFF2-40B4-BE49-F238E27FC236}">
                  <a16:creationId xmlns:a16="http://schemas.microsoft.com/office/drawing/2014/main" id="{EF22F9F4-0E79-B11D-8EB3-6721B267C084}"/>
                </a:ext>
              </a:extLst>
            </p:cNvPr>
            <p:cNvSpPr/>
            <p:nvPr/>
          </p:nvSpPr>
          <p:spPr>
            <a:xfrm>
              <a:off x="6804248" y="950781"/>
              <a:ext cx="504056" cy="288974"/>
            </a:xfrm>
            <a:prstGeom prst="leftRightArrow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7FDBD36-D6CE-FB37-CD77-B51BB4FBC033}"/>
              </a:ext>
            </a:extLst>
          </p:cNvPr>
          <p:cNvSpPr txBox="1"/>
          <p:nvPr/>
        </p:nvSpPr>
        <p:spPr>
          <a:xfrm>
            <a:off x="2216564" y="2385203"/>
            <a:ext cx="6764465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i="1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Pori</a:t>
            </a:r>
          </a:p>
          <a:p>
            <a:pPr marL="285750" indent="-285750" defTabSz="457200" latinLnBrk="0">
              <a:buFont typeface="Wingdings" panose="05000000000000000000" pitchFamily="2" charset="2"/>
              <a:buChar char="Ø"/>
            </a:pPr>
            <a:r>
              <a:rPr lang="it-IT" sz="1600" i="1" dirty="0">
                <a:solidFill>
                  <a:schemeClr val="accent1">
                    <a:lumMod val="50000"/>
                  </a:schemeClr>
                </a:solidFill>
              </a:rPr>
              <a:t>Si formano dove il campo magnetico è più forte rispetto alle facole;</a:t>
            </a:r>
          </a:p>
          <a:p>
            <a:pPr marL="285750" indent="-285750" defTabSz="457200" latinLnBrk="0">
              <a:buFont typeface="Wingdings" panose="05000000000000000000" pitchFamily="2" charset="2"/>
              <a:buChar char="Ø"/>
            </a:pPr>
            <a:r>
              <a:rPr lang="it-IT" sz="1600" i="1" dirty="0">
                <a:solidFill>
                  <a:schemeClr val="accent1">
                    <a:lumMod val="50000"/>
                  </a:schemeClr>
                </a:solidFill>
              </a:rPr>
              <a:t>Piccola struttura più scura rispetto ai granuli;</a:t>
            </a:r>
          </a:p>
          <a:p>
            <a:pPr marL="285750" indent="-285750" defTabSz="457200" latinLnBrk="0">
              <a:buFont typeface="Wingdings" panose="05000000000000000000" pitchFamily="2" charset="2"/>
              <a:buChar char="Ø"/>
            </a:pPr>
            <a:r>
              <a:rPr lang="it-IT" sz="1600" i="1" dirty="0">
                <a:solidFill>
                  <a:schemeClr val="accent1">
                    <a:lumMod val="50000"/>
                  </a:schemeClr>
                </a:solidFill>
              </a:rPr>
              <a:t>Possono dissolversi anche in pochi minuti;</a:t>
            </a:r>
          </a:p>
          <a:p>
            <a:pPr marL="285750" indent="-285750" defTabSz="457200" latinLnBrk="0">
              <a:buFont typeface="Wingdings" panose="05000000000000000000" pitchFamily="2" charset="2"/>
              <a:buChar char="Ø"/>
            </a:pPr>
            <a:r>
              <a:rPr lang="it-IT" sz="1600" i="1" dirty="0">
                <a:solidFill>
                  <a:schemeClr val="accent1">
                    <a:lumMod val="50000"/>
                  </a:schemeClr>
                </a:solidFill>
              </a:rPr>
              <a:t>Se il campo magnetico aumenta possono diventare macchie solari;</a:t>
            </a:r>
          </a:p>
          <a:p>
            <a:pPr marL="285750" indent="-285750" defTabSz="457200" latinLnBrk="0">
              <a:buFont typeface="Wingdings" panose="05000000000000000000" pitchFamily="2" charset="2"/>
              <a:buChar char="Ø"/>
            </a:pPr>
            <a:r>
              <a:rPr lang="it-IT" sz="1600" i="1" dirty="0">
                <a:solidFill>
                  <a:schemeClr val="accent1">
                    <a:lumMod val="50000"/>
                  </a:schemeClr>
                </a:solidFill>
              </a:rPr>
              <a:t>Serve un telescopio con diametro grande per rilevarli;</a:t>
            </a:r>
          </a:p>
        </p:txBody>
      </p:sp>
      <p:pic>
        <p:nvPicPr>
          <p:cNvPr id="3" name="Immagine 2" descr="Immagine che contiene schermata&#10;&#10;Descrizione generata automaticamente">
            <a:extLst>
              <a:ext uri="{FF2B5EF4-FFF2-40B4-BE49-F238E27FC236}">
                <a16:creationId xmlns:a16="http://schemas.microsoft.com/office/drawing/2014/main" id="{257D065A-73D6-AA2A-884D-5D2163BC1E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385203"/>
            <a:ext cx="1860415" cy="1714372"/>
          </a:xfrm>
          <a:prstGeom prst="rect">
            <a:avLst/>
          </a:prstGeom>
        </p:spPr>
      </p:pic>
      <p:pic>
        <p:nvPicPr>
          <p:cNvPr id="17" name="Immagine 16" descr="Immagine che contiene schermata, astronomia&#10;&#10;Descrizione generata automaticamente">
            <a:extLst>
              <a:ext uri="{FF2B5EF4-FFF2-40B4-BE49-F238E27FC236}">
                <a16:creationId xmlns:a16="http://schemas.microsoft.com/office/drawing/2014/main" id="{065278EA-46D5-806A-4D5C-0D59D6B72B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29772"/>
            <a:ext cx="1900219" cy="166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657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Macchia solare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274476" y="524342"/>
            <a:ext cx="676446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i="1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Macchia solare</a:t>
            </a:r>
          </a:p>
          <a:p>
            <a:pPr marL="285750" indent="-285750" defTabSz="457200" latinLnBrk="0">
              <a:buFont typeface="Wingdings" panose="05000000000000000000" pitchFamily="2" charset="2"/>
              <a:buChar char="Ø"/>
            </a:pPr>
            <a:r>
              <a:rPr lang="it-IT" sz="1600" i="1" dirty="0">
                <a:solidFill>
                  <a:schemeClr val="accent1">
                    <a:lumMod val="50000"/>
                  </a:schemeClr>
                </a:solidFill>
              </a:rPr>
              <a:t>Se i pori continuano a crescere si forma una macchia d’ombra;</a:t>
            </a:r>
          </a:p>
          <a:p>
            <a:pPr marL="285750" indent="-285750" defTabSz="457200" latinLnBrk="0">
              <a:buFont typeface="Wingdings" panose="05000000000000000000" pitchFamily="2" charset="2"/>
              <a:buChar char="Ø"/>
            </a:pPr>
            <a:r>
              <a:rPr lang="it-IT" sz="1600" i="1" dirty="0">
                <a:solidFill>
                  <a:schemeClr val="accent1">
                    <a:lumMod val="50000"/>
                  </a:schemeClr>
                </a:solidFill>
              </a:rPr>
              <a:t>Nella fase successiva si forma la penombra;</a:t>
            </a:r>
          </a:p>
        </p:txBody>
      </p:sp>
      <p:pic>
        <p:nvPicPr>
          <p:cNvPr id="3" name="Immagine 2" descr="Immagine che contiene schermata, formica&#10;&#10;Descrizione generata automaticamente">
            <a:extLst>
              <a:ext uri="{FF2B5EF4-FFF2-40B4-BE49-F238E27FC236}">
                <a16:creationId xmlns:a16="http://schemas.microsoft.com/office/drawing/2014/main" id="{7618FE18-FA91-A6D6-D521-15B455EA7A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634" y="1324561"/>
            <a:ext cx="4104456" cy="3682269"/>
          </a:xfrm>
          <a:prstGeom prst="rect">
            <a:avLst/>
          </a:prstGeom>
        </p:spPr>
      </p:pic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C2890637-9CCC-F5B9-DFF5-8B173CAAFAE7}"/>
              </a:ext>
            </a:extLst>
          </p:cNvPr>
          <p:cNvCxnSpPr>
            <a:cxnSpLocks/>
          </p:cNvCxnSpPr>
          <p:nvPr/>
        </p:nvCxnSpPr>
        <p:spPr>
          <a:xfrm flipH="1">
            <a:off x="4947872" y="2116923"/>
            <a:ext cx="937274" cy="423675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7D49CCC-C95C-4171-497A-480AB0623091}"/>
              </a:ext>
            </a:extLst>
          </p:cNvPr>
          <p:cNvSpPr txBox="1"/>
          <p:nvPr/>
        </p:nvSpPr>
        <p:spPr>
          <a:xfrm>
            <a:off x="5885146" y="1923678"/>
            <a:ext cx="8812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Granuli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A4B17BC-76E7-EC8D-F076-4B2786342A11}"/>
              </a:ext>
            </a:extLst>
          </p:cNvPr>
          <p:cNvSpPr txBox="1"/>
          <p:nvPr/>
        </p:nvSpPr>
        <p:spPr>
          <a:xfrm>
            <a:off x="5522765" y="4256550"/>
            <a:ext cx="10668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Filamenti</a:t>
            </a:r>
          </a:p>
        </p:txBody>
      </p: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3CDA1CB5-8F3F-FD95-CB86-9D3EFFE7F570}"/>
              </a:ext>
            </a:extLst>
          </p:cNvPr>
          <p:cNvCxnSpPr>
            <a:cxnSpLocks/>
          </p:cNvCxnSpPr>
          <p:nvPr/>
        </p:nvCxnSpPr>
        <p:spPr>
          <a:xfrm flipH="1" flipV="1">
            <a:off x="4210960" y="3855949"/>
            <a:ext cx="1332148" cy="550803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E5C70EBB-32E9-FBAA-BA70-F4A9A8982ED5}"/>
              </a:ext>
            </a:extLst>
          </p:cNvPr>
          <p:cNvSpPr txBox="1"/>
          <p:nvPr/>
        </p:nvSpPr>
        <p:spPr>
          <a:xfrm>
            <a:off x="8642" y="2202044"/>
            <a:ext cx="11059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Penombra</a:t>
            </a:r>
          </a:p>
        </p:txBody>
      </p: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6C10D7BF-4E7B-997B-B646-5F9A2177AD0E}"/>
              </a:ext>
            </a:extLst>
          </p:cNvPr>
          <p:cNvCxnSpPr>
            <a:cxnSpLocks/>
          </p:cNvCxnSpPr>
          <p:nvPr/>
        </p:nvCxnSpPr>
        <p:spPr>
          <a:xfrm>
            <a:off x="1114616" y="2371321"/>
            <a:ext cx="1746194" cy="704485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1395FBB8-618A-3042-E44C-5E0C62ADE52D}"/>
              </a:ext>
            </a:extLst>
          </p:cNvPr>
          <p:cNvSpPr txBox="1"/>
          <p:nvPr/>
        </p:nvSpPr>
        <p:spPr>
          <a:xfrm>
            <a:off x="5705126" y="3195445"/>
            <a:ext cx="11059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Ombra</a:t>
            </a:r>
          </a:p>
        </p:txBody>
      </p:sp>
      <p:cxnSp>
        <p:nvCxnSpPr>
          <p:cNvPr id="30" name="Connettore 2 29">
            <a:extLst>
              <a:ext uri="{FF2B5EF4-FFF2-40B4-BE49-F238E27FC236}">
                <a16:creationId xmlns:a16="http://schemas.microsoft.com/office/drawing/2014/main" id="{8C887880-6337-1FB4-D12A-562693F66604}"/>
              </a:ext>
            </a:extLst>
          </p:cNvPr>
          <p:cNvCxnSpPr>
            <a:cxnSpLocks/>
          </p:cNvCxnSpPr>
          <p:nvPr/>
        </p:nvCxnSpPr>
        <p:spPr>
          <a:xfrm flipH="1">
            <a:off x="4210960" y="3388769"/>
            <a:ext cx="1674186" cy="21240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D8296658-9795-6DC3-014E-B18908029740}"/>
              </a:ext>
            </a:extLst>
          </p:cNvPr>
          <p:cNvSpPr txBox="1"/>
          <p:nvPr/>
        </p:nvSpPr>
        <p:spPr>
          <a:xfrm>
            <a:off x="26644" y="3534292"/>
            <a:ext cx="11059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Pori</a:t>
            </a:r>
          </a:p>
        </p:txBody>
      </p:sp>
      <p:cxnSp>
        <p:nvCxnSpPr>
          <p:cNvPr id="33" name="Connettore 2 32">
            <a:extLst>
              <a:ext uri="{FF2B5EF4-FFF2-40B4-BE49-F238E27FC236}">
                <a16:creationId xmlns:a16="http://schemas.microsoft.com/office/drawing/2014/main" id="{A7F45E90-FCB3-E4CD-51AB-9E33AA2DD064}"/>
              </a:ext>
            </a:extLst>
          </p:cNvPr>
          <p:cNvCxnSpPr>
            <a:cxnSpLocks/>
          </p:cNvCxnSpPr>
          <p:nvPr/>
        </p:nvCxnSpPr>
        <p:spPr>
          <a:xfrm flipV="1">
            <a:off x="790580" y="3544797"/>
            <a:ext cx="2407314" cy="144278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Immagine 39" descr="Immagine che contiene schermata, giallo, testo&#10;&#10;Descrizione generata automaticamente">
            <a:extLst>
              <a:ext uri="{FF2B5EF4-FFF2-40B4-BE49-F238E27FC236}">
                <a16:creationId xmlns:a16="http://schemas.microsoft.com/office/drawing/2014/main" id="{E5A716AD-480B-A0D6-74BA-96B9FCDA58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8" t="24615" r="41454" b="56645"/>
          <a:stretch/>
        </p:blipFill>
        <p:spPr>
          <a:xfrm>
            <a:off x="6815296" y="2016441"/>
            <a:ext cx="2077184" cy="1630808"/>
          </a:xfrm>
          <a:prstGeom prst="rect">
            <a:avLst/>
          </a:prstGeom>
        </p:spPr>
      </p:pic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81D274B3-CFCC-B082-C605-ABBB76BE44F5}"/>
              </a:ext>
            </a:extLst>
          </p:cNvPr>
          <p:cNvSpPr txBox="1"/>
          <p:nvPr/>
        </p:nvSpPr>
        <p:spPr>
          <a:xfrm>
            <a:off x="7308304" y="4169852"/>
            <a:ext cx="14761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Ponte luminoso</a:t>
            </a:r>
          </a:p>
        </p:txBody>
      </p:sp>
      <p:cxnSp>
        <p:nvCxnSpPr>
          <p:cNvPr id="42" name="Connettore 2 41">
            <a:extLst>
              <a:ext uri="{FF2B5EF4-FFF2-40B4-BE49-F238E27FC236}">
                <a16:creationId xmlns:a16="http://schemas.microsoft.com/office/drawing/2014/main" id="{A83ADC70-E3A9-D3D3-0CEA-B4B59B651563}"/>
              </a:ext>
            </a:extLst>
          </p:cNvPr>
          <p:cNvCxnSpPr>
            <a:cxnSpLocks/>
          </p:cNvCxnSpPr>
          <p:nvPr/>
        </p:nvCxnSpPr>
        <p:spPr>
          <a:xfrm flipH="1" flipV="1">
            <a:off x="7741250" y="3291830"/>
            <a:ext cx="316184" cy="90406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4547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9" grpId="0"/>
      <p:bldP spid="24" grpId="0"/>
      <p:bldP spid="32" grpId="0"/>
      <p:bldP spid="4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o 15"/>
          <p:cNvGrpSpPr/>
          <p:nvPr/>
        </p:nvGrpSpPr>
        <p:grpSpPr>
          <a:xfrm>
            <a:off x="75806" y="1095533"/>
            <a:ext cx="4058744" cy="2733677"/>
            <a:chOff x="5002788" y="2614586"/>
            <a:chExt cx="4033708" cy="2515050"/>
          </a:xfrm>
        </p:grpSpPr>
        <p:sp>
          <p:nvSpPr>
            <p:cNvPr id="3" name="CasellaDiTesto 2"/>
            <p:cNvSpPr txBox="1"/>
            <p:nvPr/>
          </p:nvSpPr>
          <p:spPr>
            <a:xfrm>
              <a:off x="5002788" y="4714138"/>
              <a:ext cx="4033708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50" dirty="0"/>
                <a:t>SWEDISH SOLAR TELESCOPE isole Canarie </a:t>
              </a:r>
            </a:p>
            <a:p>
              <a:pPr algn="ctr"/>
              <a:r>
                <a:rPr lang="it-IT" sz="1050" dirty="0"/>
                <a:t>(gestito da Stoccolma)</a:t>
              </a:r>
            </a:p>
          </p:txBody>
        </p:sp>
        <p:pic>
          <p:nvPicPr>
            <p:cNvPr id="6" name="Immagine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5" t="1361" r="913" b="2474"/>
            <a:stretch/>
          </p:blipFill>
          <p:spPr>
            <a:xfrm>
              <a:off x="5439193" y="2614586"/>
              <a:ext cx="3330580" cy="2169923"/>
            </a:xfrm>
            <a:prstGeom prst="rect">
              <a:avLst/>
            </a:prstGeom>
          </p:spPr>
        </p:pic>
      </p:grpSp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Struttura del Sole: Fotosfera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77" y="843558"/>
            <a:ext cx="4359403" cy="4032448"/>
          </a:xfrm>
          <a:prstGeom prst="rect">
            <a:avLst/>
          </a:prstGeom>
        </p:spPr>
      </p:pic>
      <p:cxnSp>
        <p:nvCxnSpPr>
          <p:cNvPr id="10" name="Connettore 2 9"/>
          <p:cNvCxnSpPr/>
          <p:nvPr/>
        </p:nvCxnSpPr>
        <p:spPr>
          <a:xfrm flipH="1">
            <a:off x="2555776" y="1923678"/>
            <a:ext cx="2448272" cy="1800200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/>
          <p:cNvSpPr txBox="1"/>
          <p:nvPr/>
        </p:nvSpPr>
        <p:spPr>
          <a:xfrm>
            <a:off x="5009451" y="901201"/>
            <a:ext cx="413995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1400" i="1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dirty="0"/>
              <a:t>Fotosfera </a:t>
            </a:r>
          </a:p>
          <a:p>
            <a:pPr marL="285750" indent="-285750" defTabSz="457200" latinLnBrk="0">
              <a:buFont typeface="Wingdings" panose="05000000000000000000" pitchFamily="2" charset="2"/>
              <a:buChar char="Ø"/>
            </a:pPr>
            <a:r>
              <a:rPr lang="it-IT" sz="16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Spessore fotosfera: 500 km</a:t>
            </a:r>
          </a:p>
          <a:p>
            <a:pPr marL="285750" indent="-285750" defTabSz="457200" latinLnBrk="0">
              <a:buFont typeface="Wingdings" panose="05000000000000000000" pitchFamily="2" charset="2"/>
              <a:buChar char="Ø"/>
            </a:pPr>
            <a:r>
              <a:rPr lang="it-IT" sz="16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Temperatura fotosfera: 6000 K</a:t>
            </a:r>
          </a:p>
        </p:txBody>
      </p:sp>
      <p:cxnSp>
        <p:nvCxnSpPr>
          <p:cNvPr id="11" name="Connettore 2 10"/>
          <p:cNvCxnSpPr/>
          <p:nvPr/>
        </p:nvCxnSpPr>
        <p:spPr>
          <a:xfrm flipH="1" flipV="1">
            <a:off x="3059832" y="1403788"/>
            <a:ext cx="1949619" cy="519890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>
            <a:off x="5002788" y="1769979"/>
            <a:ext cx="41399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i="1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Macchie solari </a:t>
            </a:r>
          </a:p>
          <a:p>
            <a:pPr marL="285750" indent="-285750" defTabSz="457200" latinLnBrk="0">
              <a:buFont typeface="Wingdings" panose="05000000000000000000" pitchFamily="2" charset="2"/>
              <a:buChar char="Ø"/>
            </a:pPr>
            <a:r>
              <a:rPr lang="it-IT" sz="1600" i="1" dirty="0">
                <a:solidFill>
                  <a:schemeClr val="accent1">
                    <a:lumMod val="50000"/>
                  </a:schemeClr>
                </a:solidFill>
              </a:rPr>
              <a:t>Scoperte da Galileo Galilei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5002788" y="1631375"/>
            <a:ext cx="4139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1400" i="1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marL="285750" indent="-285750" defTabSz="457200" latinLnBrk="0">
              <a:buFont typeface="Wingdings" panose="05000000000000000000" pitchFamily="2" charset="2"/>
              <a:buChar char="Ø"/>
            </a:pPr>
            <a:r>
              <a:rPr lang="it-IT" sz="16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Zone fredde 1000-1500 K inferiore</a:t>
            </a:r>
          </a:p>
          <a:p>
            <a:pPr marL="285750" indent="-285750" defTabSz="457200" latinLnBrk="0">
              <a:buFont typeface="Wingdings" panose="05000000000000000000" pitchFamily="2" charset="2"/>
              <a:buChar char="Ø"/>
            </a:pPr>
            <a:r>
              <a:rPr lang="it-IT" sz="16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Il raffreddamento è legato al campo magnetico che rallenta il moto convettivo</a:t>
            </a:r>
          </a:p>
        </p:txBody>
      </p:sp>
      <p:grpSp>
        <p:nvGrpSpPr>
          <p:cNvPr id="20" name="Gruppo 19"/>
          <p:cNvGrpSpPr/>
          <p:nvPr/>
        </p:nvGrpSpPr>
        <p:grpSpPr>
          <a:xfrm>
            <a:off x="4854943" y="2376784"/>
            <a:ext cx="2835707" cy="2396198"/>
            <a:chOff x="4854943" y="2376784"/>
            <a:chExt cx="2835707" cy="2396198"/>
          </a:xfrm>
        </p:grpSpPr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4072" y="2376784"/>
              <a:ext cx="1397451" cy="1776659"/>
            </a:xfrm>
            <a:prstGeom prst="rect">
              <a:avLst/>
            </a:prstGeom>
          </p:spPr>
        </p:pic>
        <p:sp>
          <p:nvSpPr>
            <p:cNvPr id="14" name="CasellaDiTesto 13"/>
            <p:cNvSpPr txBox="1"/>
            <p:nvPr/>
          </p:nvSpPr>
          <p:spPr>
            <a:xfrm>
              <a:off x="4854943" y="4140522"/>
              <a:ext cx="28357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dirty="0"/>
                <a:t>Galileo Galilei</a:t>
              </a:r>
            </a:p>
            <a:p>
              <a:pPr algn="ctr"/>
              <a:r>
                <a:rPr lang="it-IT" sz="1200" dirty="0"/>
                <a:t>(15/02/1564-08/01/1642)</a:t>
              </a:r>
            </a:p>
          </p:txBody>
        </p:sp>
        <p:pic>
          <p:nvPicPr>
            <p:cNvPr id="19" name="Immagine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56176" y="4570087"/>
              <a:ext cx="299096" cy="202895"/>
            </a:xfrm>
            <a:prstGeom prst="rect">
              <a:avLst/>
            </a:prstGeom>
          </p:spPr>
        </p:pic>
      </p:grpSp>
      <p:pic>
        <p:nvPicPr>
          <p:cNvPr id="18" name="Immagine 17">
            <a:extLst>
              <a:ext uri="{FF2B5EF4-FFF2-40B4-BE49-F238E27FC236}">
                <a16:creationId xmlns:a16="http://schemas.microsoft.com/office/drawing/2014/main" id="{22F89723-7684-48E1-9742-2E09CB21C8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687" y="2485915"/>
            <a:ext cx="2876714" cy="243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111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Struttura del Sole: fenomeni di brillamento e protuberanze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5783806" y="3591138"/>
            <a:ext cx="33478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1400" i="1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marL="285750" indent="-285750" defTabSz="457200" latinLnBrk="0">
              <a:buFont typeface="Wingdings" panose="05000000000000000000" pitchFamily="2" charset="2"/>
              <a:buChar char="Ø"/>
            </a:pP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Meno drammatici dei brillamenti</a:t>
            </a:r>
          </a:p>
          <a:p>
            <a:pPr marL="285750" indent="-285750" defTabSz="457200" latinLnBrk="0">
              <a:buFont typeface="Wingdings" panose="05000000000000000000" pitchFamily="2" charset="2"/>
              <a:buChar char="Ø"/>
            </a:pP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Raggiungono una temperatura di 10000°C</a:t>
            </a:r>
          </a:p>
          <a:p>
            <a:pPr marL="285750" indent="-285750" defTabSz="457200" latinLnBrk="0">
              <a:buFont typeface="Wingdings" panose="05000000000000000000" pitchFamily="2" charset="2"/>
              <a:buChar char="Ø"/>
            </a:pP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Eruttive: violente e di breve durata</a:t>
            </a:r>
          </a:p>
          <a:p>
            <a:pPr marL="285750" indent="-285750" defTabSz="457200" latinLnBrk="0">
              <a:buFont typeface="Wingdings" panose="05000000000000000000" pitchFamily="2" charset="2"/>
              <a:buChar char="Ø"/>
            </a:pP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Quiescenti: attività moderata e durano per settimane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179512" y="3579862"/>
            <a:ext cx="38884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 latinLnBrk="0">
              <a:buFont typeface="Wingdings" panose="05000000000000000000" pitchFamily="2" charset="2"/>
              <a:buChar char="Ø"/>
            </a:pPr>
            <a:r>
              <a:rPr lang="it-IT" sz="1400" i="1" dirty="0">
                <a:solidFill>
                  <a:schemeClr val="accent1">
                    <a:lumMod val="50000"/>
                  </a:schemeClr>
                </a:solidFill>
              </a:rPr>
              <a:t>Improvvise emissioni di energia</a:t>
            </a:r>
          </a:p>
          <a:p>
            <a:pPr marL="285750" indent="-285750" defTabSz="457200" latinLnBrk="0">
              <a:buFont typeface="Wingdings" panose="05000000000000000000" pitchFamily="2" charset="2"/>
              <a:buChar char="Ø"/>
            </a:pPr>
            <a:r>
              <a:rPr lang="it-IT" sz="1400" i="1" dirty="0">
                <a:solidFill>
                  <a:schemeClr val="accent1">
                    <a:lumMod val="50000"/>
                  </a:schemeClr>
                </a:solidFill>
              </a:rPr>
              <a:t>Preceduta da forte emissione raggi X e ultravioletti;</a:t>
            </a:r>
          </a:p>
          <a:p>
            <a:pPr marL="285750" indent="-285750" defTabSz="457200" latinLnBrk="0">
              <a:buFont typeface="Wingdings" panose="05000000000000000000" pitchFamily="2" charset="2"/>
              <a:buChar char="Ø"/>
            </a:pPr>
            <a:r>
              <a:rPr lang="it-IT" sz="1400" i="1" dirty="0">
                <a:solidFill>
                  <a:schemeClr val="accent1">
                    <a:lumMod val="50000"/>
                  </a:schemeClr>
                </a:solidFill>
              </a:rPr>
              <a:t>Possono provocare problemi sulle trasmissioni radio </a:t>
            </a:r>
          </a:p>
          <a:p>
            <a:pPr marL="285750" indent="-285750" defTabSz="457200" latinLnBrk="0">
              <a:buFont typeface="Wingdings" panose="05000000000000000000" pitchFamily="2" charset="2"/>
              <a:buChar char="Ø"/>
            </a:pPr>
            <a:r>
              <a:rPr lang="it-IT" sz="1400" i="1" dirty="0">
                <a:solidFill>
                  <a:schemeClr val="accent1">
                    <a:lumMod val="50000"/>
                  </a:schemeClr>
                </a:solidFill>
              </a:rPr>
              <a:t>Pericolose per gli astronauti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6588223" y="582439"/>
            <a:ext cx="13676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1400" i="1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dirty="0"/>
              <a:t>Protuberanze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1277613" y="586472"/>
            <a:ext cx="13676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1400" i="1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dirty="0"/>
              <a:t>Brillamenti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78" y="1155319"/>
            <a:ext cx="3238500" cy="1905000"/>
          </a:xfrm>
          <a:prstGeom prst="rect">
            <a:avLst/>
          </a:prstGeom>
        </p:spPr>
      </p:pic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FADF19D6-C295-4271-A9DF-BC3E0B65E0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319" y="1226317"/>
            <a:ext cx="2300923" cy="1953882"/>
          </a:xfrm>
          <a:prstGeom prst="rect">
            <a:avLst/>
          </a:prstGeom>
        </p:spPr>
      </p:pic>
      <p:pic>
        <p:nvPicPr>
          <p:cNvPr id="4" name="Immagine 3" descr="Immagine che contiene testo, natura, arcobaleno&#10;&#10;Descrizione generata automaticamente">
            <a:extLst>
              <a:ext uri="{FF2B5EF4-FFF2-40B4-BE49-F238E27FC236}">
                <a16:creationId xmlns:a16="http://schemas.microsoft.com/office/drawing/2014/main" id="{F2B22587-BEAE-63F7-45B8-69B94723EB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399" y="1219744"/>
            <a:ext cx="2253250" cy="190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318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Tipi di Protuberanze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201B3F04-DAF8-4FC6-DD95-5EDCDDD93A60}"/>
              </a:ext>
            </a:extLst>
          </p:cNvPr>
          <p:cNvSpPr txBox="1"/>
          <p:nvPr/>
        </p:nvSpPr>
        <p:spPr>
          <a:xfrm>
            <a:off x="367943" y="2116246"/>
            <a:ext cx="17201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i="1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Filamento</a:t>
            </a:r>
          </a:p>
        </p:txBody>
      </p:sp>
      <p:pic>
        <p:nvPicPr>
          <p:cNvPr id="7" name="Immagine 6" descr="Immagine che contiene schermata, spazio, Spazio esterno, Universo&#10;&#10;Descrizione generata automaticamente">
            <a:extLst>
              <a:ext uri="{FF2B5EF4-FFF2-40B4-BE49-F238E27FC236}">
                <a16:creationId xmlns:a16="http://schemas.microsoft.com/office/drawing/2014/main" id="{4FACB29E-1615-BB54-420E-02CEBCF2FD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637703"/>
            <a:ext cx="1713594" cy="1448749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8ECF968-6762-919B-61A5-C1B9E2134CAB}"/>
              </a:ext>
            </a:extLst>
          </p:cNvPr>
          <p:cNvSpPr txBox="1"/>
          <p:nvPr/>
        </p:nvSpPr>
        <p:spPr>
          <a:xfrm>
            <a:off x="2377616" y="2086452"/>
            <a:ext cx="17201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i="1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Cumulo</a:t>
            </a:r>
          </a:p>
        </p:txBody>
      </p:sp>
      <p:pic>
        <p:nvPicPr>
          <p:cNvPr id="14" name="Immagine 13" descr="Immagine che contiene schermata, oro, astronomia, sole&#10;&#10;Descrizione generata automaticamente">
            <a:extLst>
              <a:ext uri="{FF2B5EF4-FFF2-40B4-BE49-F238E27FC236}">
                <a16:creationId xmlns:a16="http://schemas.microsoft.com/office/drawing/2014/main" id="{EDD494C8-5531-09C7-192F-9F4C5A2F21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143" y="637707"/>
            <a:ext cx="1706065" cy="1448745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CE2971DA-F5B9-CBA9-30B8-AC68D84FAEF1}"/>
              </a:ext>
            </a:extLst>
          </p:cNvPr>
          <p:cNvSpPr txBox="1"/>
          <p:nvPr/>
        </p:nvSpPr>
        <p:spPr>
          <a:xfrm>
            <a:off x="4724039" y="2086451"/>
            <a:ext cx="17201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i="1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Anello</a:t>
            </a:r>
          </a:p>
        </p:txBody>
      </p:sp>
      <p:pic>
        <p:nvPicPr>
          <p:cNvPr id="17" name="Immagine 16" descr="Immagine che contiene schermata, oro, marrone, astronomia&#10;&#10;Descrizione generata automaticamente">
            <a:extLst>
              <a:ext uri="{FF2B5EF4-FFF2-40B4-BE49-F238E27FC236}">
                <a16:creationId xmlns:a16="http://schemas.microsoft.com/office/drawing/2014/main" id="{42FE48AE-0BE6-80CC-4232-0758FB0C8A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511" y="639611"/>
            <a:ext cx="1624945" cy="1466772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9179165C-4ED7-1AA2-762A-F3C385A902F6}"/>
              </a:ext>
            </a:extLst>
          </p:cNvPr>
          <p:cNvSpPr txBox="1"/>
          <p:nvPr/>
        </p:nvSpPr>
        <p:spPr>
          <a:xfrm>
            <a:off x="7015347" y="2098897"/>
            <a:ext cx="17201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i="1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Siepe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0CD9D36A-1125-7815-DDF5-09EC0A44D6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24" y="634153"/>
            <a:ext cx="1720169" cy="1455847"/>
          </a:xfrm>
          <a:prstGeom prst="rect">
            <a:avLst/>
          </a:prstGeom>
        </p:spPr>
      </p:pic>
      <p:pic>
        <p:nvPicPr>
          <p:cNvPr id="6" name="Immagine 5" descr="Immagine che contiene testo, schermata, astronomia&#10;&#10;Descrizione generata automaticamente">
            <a:extLst>
              <a:ext uri="{FF2B5EF4-FFF2-40B4-BE49-F238E27FC236}">
                <a16:creationId xmlns:a16="http://schemas.microsoft.com/office/drawing/2014/main" id="{3D386898-FD25-C1B8-4C9E-12B7400A3A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509172"/>
            <a:ext cx="2952328" cy="2400166"/>
          </a:xfrm>
          <a:prstGeom prst="rect">
            <a:avLst/>
          </a:prstGeom>
        </p:spPr>
      </p:pic>
      <p:pic>
        <p:nvPicPr>
          <p:cNvPr id="12" name="Immagine 11" descr="Immagine che contiene schermata, testo&#10;&#10;Descrizione generata automaticamente">
            <a:extLst>
              <a:ext uri="{FF2B5EF4-FFF2-40B4-BE49-F238E27FC236}">
                <a16:creationId xmlns:a16="http://schemas.microsoft.com/office/drawing/2014/main" id="{F42E29B1-A3D5-3E9A-22EE-6288584CB2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92" y="2571750"/>
            <a:ext cx="3621362" cy="2323138"/>
          </a:xfrm>
          <a:prstGeom prst="rect">
            <a:avLst/>
          </a:prstGeom>
        </p:spPr>
      </p:pic>
      <p:sp>
        <p:nvSpPr>
          <p:cNvPr id="3" name="Ovale 2">
            <a:extLst>
              <a:ext uri="{FF2B5EF4-FFF2-40B4-BE49-F238E27FC236}">
                <a16:creationId xmlns:a16="http://schemas.microsoft.com/office/drawing/2014/main" id="{AE35B622-6F3C-581B-F4F0-905E49A9A100}"/>
              </a:ext>
            </a:extLst>
          </p:cNvPr>
          <p:cNvSpPr/>
          <p:nvPr/>
        </p:nvSpPr>
        <p:spPr>
          <a:xfrm>
            <a:off x="503992" y="1419622"/>
            <a:ext cx="395600" cy="36003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3877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0" grpId="0"/>
      <p:bldP spid="15" grpId="0"/>
      <p:bldP spid="18" grpId="0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Struttura del Sole: aurore polari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179512" y="3168315"/>
            <a:ext cx="576064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 latinLnBrk="0">
              <a:buFont typeface="Wingdings" panose="05000000000000000000" pitchFamily="2" charset="2"/>
              <a:buChar char="Ø"/>
            </a:pPr>
            <a:r>
              <a:rPr lang="it-IT" sz="1400" i="1" dirty="0">
                <a:solidFill>
                  <a:schemeClr val="accent1">
                    <a:lumMod val="50000"/>
                  </a:schemeClr>
                </a:solidFill>
              </a:rPr>
              <a:t>Espulsione di massa coronale (CME);</a:t>
            </a:r>
          </a:p>
          <a:p>
            <a:pPr marL="285750" indent="-285750" defTabSz="457200" latinLnBrk="0">
              <a:buFont typeface="Wingdings" panose="05000000000000000000" pitchFamily="2" charset="2"/>
              <a:buChar char="Ø"/>
            </a:pPr>
            <a:r>
              <a:rPr lang="it-IT" sz="1400" i="1" dirty="0">
                <a:solidFill>
                  <a:schemeClr val="accent1">
                    <a:lumMod val="50000"/>
                  </a:schemeClr>
                </a:solidFill>
              </a:rPr>
              <a:t>L’energia viene generata dal vento solare;</a:t>
            </a:r>
          </a:p>
          <a:p>
            <a:pPr marL="285750" indent="-285750" defTabSz="457200" latinLnBrk="0">
              <a:buFont typeface="Wingdings" panose="05000000000000000000" pitchFamily="2" charset="2"/>
              <a:buChar char="Ø"/>
            </a:pPr>
            <a:r>
              <a:rPr lang="it-IT" sz="1400" i="1" dirty="0">
                <a:solidFill>
                  <a:schemeClr val="accent1">
                    <a:lumMod val="50000"/>
                  </a:schemeClr>
                </a:solidFill>
              </a:rPr>
              <a:t>La presenza della magnetosfera (70-450 km di altezza) rappresenta la barriera per la Terra;</a:t>
            </a:r>
          </a:p>
          <a:p>
            <a:pPr marL="285750" indent="-285750" defTabSz="457200" latinLnBrk="0">
              <a:buFont typeface="Wingdings" panose="05000000000000000000" pitchFamily="2" charset="2"/>
              <a:buChar char="Ø"/>
            </a:pPr>
            <a:r>
              <a:rPr lang="it-IT" sz="1400" i="1" dirty="0">
                <a:solidFill>
                  <a:schemeClr val="accent1">
                    <a:lumMod val="50000"/>
                  </a:schemeClr>
                </a:solidFill>
              </a:rPr>
              <a:t>Il campo in corrispondenza dei poli è più debole e quindi le cariche tendono a penetrare la  magnetosfera;</a:t>
            </a:r>
          </a:p>
          <a:p>
            <a:pPr marL="285750" indent="-285750" defTabSz="457200" latinLnBrk="0">
              <a:buFont typeface="Wingdings" panose="05000000000000000000" pitchFamily="2" charset="2"/>
              <a:buChar char="Ø"/>
            </a:pPr>
            <a:r>
              <a:rPr lang="it-IT" sz="1400" i="1" dirty="0">
                <a:solidFill>
                  <a:schemeClr val="accent1">
                    <a:lumMod val="50000"/>
                  </a:schemeClr>
                </a:solidFill>
              </a:rPr>
              <a:t>L’interazione delle cariche produce l’aurora;</a:t>
            </a: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F13874C3-A780-4A35-B0A3-C55E6357A112}"/>
              </a:ext>
            </a:extLst>
          </p:cNvPr>
          <p:cNvGrpSpPr/>
          <p:nvPr/>
        </p:nvGrpSpPr>
        <p:grpSpPr>
          <a:xfrm>
            <a:off x="-180528" y="699542"/>
            <a:ext cx="2835707" cy="2396198"/>
            <a:chOff x="4854943" y="2376784"/>
            <a:chExt cx="2835707" cy="2396198"/>
          </a:xfrm>
        </p:grpSpPr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1FE0DE5F-D80B-44F8-BA4B-E3C0AAB121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4072" y="2376784"/>
              <a:ext cx="1397451" cy="1776659"/>
            </a:xfrm>
            <a:prstGeom prst="rect">
              <a:avLst/>
            </a:prstGeom>
          </p:spPr>
        </p:pic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55A6B503-8BB5-4CD4-908B-8EDC299E0529}"/>
                </a:ext>
              </a:extLst>
            </p:cNvPr>
            <p:cNvSpPr txBox="1"/>
            <p:nvPr/>
          </p:nvSpPr>
          <p:spPr>
            <a:xfrm>
              <a:off x="4854943" y="4140522"/>
              <a:ext cx="28357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dirty="0"/>
                <a:t>Galileo Galilei</a:t>
              </a:r>
            </a:p>
            <a:p>
              <a:pPr algn="ctr"/>
              <a:r>
                <a:rPr lang="it-IT" sz="1200" dirty="0"/>
                <a:t>(15/02/1564-08/01/1642)</a:t>
              </a:r>
            </a:p>
          </p:txBody>
        </p:sp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D9C5E089-C3DC-47D0-8EBE-41DA0CDB5E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56176" y="4570087"/>
              <a:ext cx="299096" cy="202895"/>
            </a:xfrm>
            <a:prstGeom prst="rect">
              <a:avLst/>
            </a:prstGeom>
          </p:spPr>
        </p:pic>
      </p:grp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7E2BFACE-CA71-4DAB-9267-D46A2DFEB7B7}"/>
              </a:ext>
            </a:extLst>
          </p:cNvPr>
          <p:cNvSpPr txBox="1"/>
          <p:nvPr/>
        </p:nvSpPr>
        <p:spPr>
          <a:xfrm>
            <a:off x="1953787" y="729800"/>
            <a:ext cx="36004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 latinLnBrk="0"/>
            <a:r>
              <a:rPr lang="it-IT" sz="1600" i="1" dirty="0">
                <a:solidFill>
                  <a:schemeClr val="accent1">
                    <a:lumMod val="50000"/>
                  </a:schemeClr>
                </a:solidFill>
              </a:rPr>
              <a:t>Aurora </a:t>
            </a:r>
            <a:r>
              <a:rPr lang="it-IT" sz="1600" i="1" dirty="0" err="1">
                <a:solidFill>
                  <a:schemeClr val="accent1">
                    <a:lumMod val="50000"/>
                  </a:schemeClr>
                </a:solidFill>
              </a:rPr>
              <a:t>borealis</a:t>
            </a:r>
            <a:r>
              <a:rPr lang="it-IT" sz="1600" i="1" dirty="0">
                <a:solidFill>
                  <a:schemeClr val="accent1">
                    <a:lumMod val="50000"/>
                  </a:schemeClr>
                </a:solidFill>
              </a:rPr>
              <a:t>: </a:t>
            </a:r>
          </a:p>
          <a:p>
            <a:pPr marL="285750" indent="-285750" defTabSz="457200" latinLnBrk="0">
              <a:buFont typeface="Wingdings" panose="05000000000000000000" pitchFamily="2" charset="2"/>
              <a:buChar char="Ø"/>
            </a:pPr>
            <a:r>
              <a:rPr lang="it-IT" sz="1600" i="1" dirty="0">
                <a:solidFill>
                  <a:schemeClr val="accent1">
                    <a:lumMod val="50000"/>
                  </a:schemeClr>
                </a:solidFill>
              </a:rPr>
              <a:t>dea romana Aurora;</a:t>
            </a:r>
          </a:p>
          <a:p>
            <a:pPr marL="285750" indent="-285750" defTabSz="457200" latinLnBrk="0">
              <a:buFont typeface="Wingdings" panose="05000000000000000000" pitchFamily="2" charset="2"/>
              <a:buChar char="Ø"/>
            </a:pPr>
            <a:r>
              <a:rPr lang="it-IT" sz="1600" i="1" dirty="0">
                <a:solidFill>
                  <a:schemeClr val="accent1">
                    <a:lumMod val="50000"/>
                  </a:schemeClr>
                </a:solidFill>
              </a:rPr>
              <a:t>nome greco del vento del nord Borea;</a:t>
            </a:r>
          </a:p>
        </p:txBody>
      </p: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6BD76B4A-7173-4CA6-84A7-BD5243C8455D}"/>
              </a:ext>
            </a:extLst>
          </p:cNvPr>
          <p:cNvGrpSpPr/>
          <p:nvPr/>
        </p:nvGrpSpPr>
        <p:grpSpPr>
          <a:xfrm>
            <a:off x="5571922" y="683031"/>
            <a:ext cx="2971799" cy="1930497"/>
            <a:chOff x="5571922" y="683031"/>
            <a:chExt cx="2971799" cy="1930497"/>
          </a:xfrm>
        </p:grpSpPr>
        <p:pic>
          <p:nvPicPr>
            <p:cNvPr id="23" name="Immagine 22">
              <a:extLst>
                <a:ext uri="{FF2B5EF4-FFF2-40B4-BE49-F238E27FC236}">
                  <a16:creationId xmlns:a16="http://schemas.microsoft.com/office/drawing/2014/main" id="{F44FE787-4D71-45FD-B796-F64EFB4010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71922" y="683031"/>
              <a:ext cx="2971799" cy="1700212"/>
            </a:xfrm>
            <a:prstGeom prst="rect">
              <a:avLst/>
            </a:prstGeom>
          </p:spPr>
        </p:pic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CCE03863-0456-42A9-8E2D-901CAC750264}"/>
                </a:ext>
              </a:extLst>
            </p:cNvPr>
            <p:cNvSpPr txBox="1"/>
            <p:nvPr/>
          </p:nvSpPr>
          <p:spPr>
            <a:xfrm>
              <a:off x="5703672" y="2336529"/>
              <a:ext cx="283570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dirty="0"/>
                <a:t>https://spaceplace.nasa.gov/aurora/en/</a:t>
              </a:r>
            </a:p>
          </p:txBody>
        </p:sp>
      </p:grpSp>
      <p:pic>
        <p:nvPicPr>
          <p:cNvPr id="3" name="Immagine 2" descr="Immagine che contiene natura, aurora, cielo, aria aperta&#10;&#10;Descrizione generata automaticamente">
            <a:extLst>
              <a:ext uri="{FF2B5EF4-FFF2-40B4-BE49-F238E27FC236}">
                <a16:creationId xmlns:a16="http://schemas.microsoft.com/office/drawing/2014/main" id="{E96984E0-8E3D-A675-9817-E66AD43F07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903" y="2634220"/>
            <a:ext cx="3255892" cy="2171655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CEAF3B06-D2E1-4D6A-A4FC-56D563097C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4591" y="2760258"/>
            <a:ext cx="3389085" cy="1995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567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Eclissi di Luna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280170" y="2584974"/>
            <a:ext cx="43618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 latinLnBrk="0">
              <a:buFont typeface="Wingdings" panose="05000000000000000000" pitchFamily="2" charset="2"/>
              <a:buChar char="Ø"/>
            </a:pPr>
            <a:r>
              <a:rPr lang="it-IT" sz="1400" i="1" dirty="0">
                <a:solidFill>
                  <a:schemeClr val="accent1">
                    <a:lumMod val="50000"/>
                  </a:schemeClr>
                </a:solidFill>
              </a:rPr>
              <a:t>La Terra si interpone tra Sole e Luna</a:t>
            </a:r>
          </a:p>
          <a:p>
            <a:pPr marL="285750" indent="-285750" defTabSz="457200" latinLnBrk="0">
              <a:buFont typeface="Wingdings" panose="05000000000000000000" pitchFamily="2" charset="2"/>
              <a:buChar char="Ø"/>
            </a:pPr>
            <a:r>
              <a:rPr lang="it-IT" sz="1400" i="1" dirty="0">
                <a:solidFill>
                  <a:schemeClr val="accent1">
                    <a:lumMod val="50000"/>
                  </a:schemeClr>
                </a:solidFill>
              </a:rPr>
              <a:t>Il cono d’ombra formato dalla presenza della Terra è molto ampio -&gt; durata elevata del </a:t>
            </a:r>
            <a:r>
              <a:rPr lang="it-IT" sz="1400" i="1" dirty="0" err="1">
                <a:solidFill>
                  <a:schemeClr val="accent1">
                    <a:lumMod val="50000"/>
                  </a:schemeClr>
                </a:solidFill>
              </a:rPr>
              <a:t>fenomento</a:t>
            </a:r>
            <a:r>
              <a:rPr lang="it-IT" sz="1400" i="1" dirty="0">
                <a:solidFill>
                  <a:schemeClr val="accent1">
                    <a:lumMod val="50000"/>
                  </a:schemeClr>
                </a:solidFill>
              </a:rPr>
              <a:t> (1h40m);</a:t>
            </a:r>
          </a:p>
          <a:p>
            <a:pPr marL="285750" indent="-285750" defTabSz="457200" latinLnBrk="0">
              <a:buFont typeface="Wingdings" panose="05000000000000000000" pitchFamily="2" charset="2"/>
              <a:buChar char="Ø"/>
            </a:pPr>
            <a:r>
              <a:rPr lang="it-IT" sz="1400" i="1" dirty="0">
                <a:solidFill>
                  <a:schemeClr val="accent1">
                    <a:lumMod val="50000"/>
                  </a:schemeClr>
                </a:solidFill>
              </a:rPr>
              <a:t>La Luna è rossastra per l’atmosfera terrestre: la luce del Sole viene riassorbita e rifratta;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40926A2D-E4FA-474C-BF2A-9CFB2AC54AD2}"/>
              </a:ext>
            </a:extLst>
          </p:cNvPr>
          <p:cNvSpPr txBox="1"/>
          <p:nvPr/>
        </p:nvSpPr>
        <p:spPr>
          <a:xfrm>
            <a:off x="323528" y="699542"/>
            <a:ext cx="6768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Eclissi</a:t>
            </a:r>
            <a:r>
              <a:rPr lang="it-IT" sz="1600" dirty="0"/>
              <a:t>: oscuramento di un corpo celeste in presenza di uno o più corpi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195CDD8F-C055-4463-BB57-0AE54018F3F2}"/>
              </a:ext>
            </a:extLst>
          </p:cNvPr>
          <p:cNvSpPr txBox="1"/>
          <p:nvPr/>
        </p:nvSpPr>
        <p:spPr>
          <a:xfrm>
            <a:off x="323528" y="1099806"/>
            <a:ext cx="67687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Eclissi nel sistema Terra-Luna-Sole: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i="1" dirty="0"/>
              <a:t>Piano dell’orbita della Luna;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i="1" dirty="0"/>
              <a:t>Piano dell’orbita del Sole visto dalla Terra</a:t>
            </a:r>
          </a:p>
        </p:txBody>
      </p:sp>
      <p:sp>
        <p:nvSpPr>
          <p:cNvPr id="22" name="Freccia in giù 21">
            <a:extLst>
              <a:ext uri="{FF2B5EF4-FFF2-40B4-BE49-F238E27FC236}">
                <a16:creationId xmlns:a16="http://schemas.microsoft.com/office/drawing/2014/main" id="{91053A52-9B19-4EA5-BA8E-AE7A3CADCF8D}"/>
              </a:ext>
            </a:extLst>
          </p:cNvPr>
          <p:cNvSpPr/>
          <p:nvPr/>
        </p:nvSpPr>
        <p:spPr>
          <a:xfrm rot="16200000">
            <a:off x="3959932" y="1291586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24AA0419-8DB5-483F-88C5-A98AE924F5D8}"/>
              </a:ext>
            </a:extLst>
          </p:cNvPr>
          <p:cNvSpPr txBox="1"/>
          <p:nvPr/>
        </p:nvSpPr>
        <p:spPr>
          <a:xfrm>
            <a:off x="4563132" y="1330637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i="1" dirty="0"/>
              <a:t>I due piani sono inclinati di 5°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733672B3-BFC9-4416-80DB-6ABBF273F773}"/>
              </a:ext>
            </a:extLst>
          </p:cNvPr>
          <p:cNvSpPr txBox="1"/>
          <p:nvPr/>
        </p:nvSpPr>
        <p:spPr>
          <a:xfrm>
            <a:off x="296739" y="2191784"/>
            <a:ext cx="6768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Eclissi di Luna</a:t>
            </a:r>
            <a:endParaRPr lang="it-IT" sz="1600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AE56263C-421F-40C4-A210-83AD735E147B}"/>
              </a:ext>
            </a:extLst>
          </p:cNvPr>
          <p:cNvGrpSpPr/>
          <p:nvPr/>
        </p:nvGrpSpPr>
        <p:grpSpPr>
          <a:xfrm>
            <a:off x="4855662" y="1869245"/>
            <a:ext cx="3991599" cy="3023076"/>
            <a:chOff x="4788024" y="2080358"/>
            <a:chExt cx="3991599" cy="3023076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5021739B-AB65-431E-A4EF-7A81AD4F12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88024" y="2080358"/>
              <a:ext cx="3991599" cy="2571750"/>
            </a:xfrm>
            <a:prstGeom prst="rect">
              <a:avLst/>
            </a:prstGeom>
          </p:spPr>
        </p:pic>
        <p:sp>
          <p:nvSpPr>
            <p:cNvPr id="32" name="CasellaDiTesto 31">
              <a:extLst>
                <a:ext uri="{FF2B5EF4-FFF2-40B4-BE49-F238E27FC236}">
                  <a16:creationId xmlns:a16="http://schemas.microsoft.com/office/drawing/2014/main" id="{82C96047-0618-40CB-AE83-41750258839F}"/>
                </a:ext>
              </a:extLst>
            </p:cNvPr>
            <p:cNvSpPr txBox="1"/>
            <p:nvPr/>
          </p:nvSpPr>
          <p:spPr>
            <a:xfrm>
              <a:off x="5377844" y="4641769"/>
              <a:ext cx="28357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dirty="0"/>
                <a:t>Immagine rappresentativa eclisse di luna </a:t>
              </a:r>
            </a:p>
            <a:p>
              <a:pPr algn="ctr"/>
              <a:r>
                <a:rPr lang="it-IT" sz="1200" dirty="0"/>
                <a:t>(https://www.tomshw.it/)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222600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Eclisse di Sole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280170" y="2584974"/>
            <a:ext cx="436187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 latinLnBrk="0">
              <a:buFont typeface="Wingdings" panose="05000000000000000000" pitchFamily="2" charset="2"/>
              <a:buChar char="Ø"/>
            </a:pPr>
            <a:r>
              <a:rPr lang="it-IT" sz="1400" i="1" dirty="0">
                <a:solidFill>
                  <a:schemeClr val="accent1">
                    <a:lumMod val="50000"/>
                  </a:schemeClr>
                </a:solidFill>
              </a:rPr>
              <a:t>La Luna si interpone tra Sole e Terra</a:t>
            </a:r>
          </a:p>
          <a:p>
            <a:pPr marL="285750" indent="-285750" defTabSz="457200" latinLnBrk="0">
              <a:buFont typeface="Wingdings" panose="05000000000000000000" pitchFamily="2" charset="2"/>
              <a:buChar char="Ø"/>
            </a:pPr>
            <a:r>
              <a:rPr lang="it-IT" sz="1400" i="1" dirty="0">
                <a:solidFill>
                  <a:schemeClr val="accent1">
                    <a:lumMod val="50000"/>
                  </a:schemeClr>
                </a:solidFill>
              </a:rPr>
              <a:t>Il cono d’ombra formato dalla presenza della Luna è molto piccolo -&gt; durata elevata del fenomeno breve</a:t>
            </a:r>
          </a:p>
          <a:p>
            <a:pPr marL="285750" indent="-285750" defTabSz="457200" latinLnBrk="0">
              <a:buFont typeface="Wingdings" panose="05000000000000000000" pitchFamily="2" charset="2"/>
              <a:buChar char="Ø"/>
            </a:pPr>
            <a:r>
              <a:rPr lang="it-IT" sz="1400" i="1" dirty="0">
                <a:solidFill>
                  <a:schemeClr val="accent1">
                    <a:lumMod val="50000"/>
                  </a:schemeClr>
                </a:solidFill>
              </a:rPr>
              <a:t>Eclisse totale: la Luna ricopre </a:t>
            </a:r>
            <a:r>
              <a:rPr lang="it-IT" sz="1400" i="1" dirty="0" err="1">
                <a:solidFill>
                  <a:schemeClr val="accent1">
                    <a:lumMod val="50000"/>
                  </a:schemeClr>
                </a:solidFill>
              </a:rPr>
              <a:t>totalemente</a:t>
            </a:r>
            <a:r>
              <a:rPr lang="it-IT" sz="1400" i="1" dirty="0">
                <a:solidFill>
                  <a:schemeClr val="accent1">
                    <a:lumMod val="50000"/>
                  </a:schemeClr>
                </a:solidFill>
              </a:rPr>
              <a:t> il disco solare (diametro angolare uguale)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40926A2D-E4FA-474C-BF2A-9CFB2AC54AD2}"/>
              </a:ext>
            </a:extLst>
          </p:cNvPr>
          <p:cNvSpPr txBox="1"/>
          <p:nvPr/>
        </p:nvSpPr>
        <p:spPr>
          <a:xfrm>
            <a:off x="323528" y="699542"/>
            <a:ext cx="6768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Eclissi</a:t>
            </a:r>
            <a:r>
              <a:rPr lang="it-IT" sz="1600" dirty="0"/>
              <a:t>: oscuramento di un corpo celeste in presenza di uno o più corpi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195CDD8F-C055-4463-BB57-0AE54018F3F2}"/>
              </a:ext>
            </a:extLst>
          </p:cNvPr>
          <p:cNvSpPr txBox="1"/>
          <p:nvPr/>
        </p:nvSpPr>
        <p:spPr>
          <a:xfrm>
            <a:off x="323528" y="1099806"/>
            <a:ext cx="67687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Eclissi nel sistema Terra-Luna-Sole: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i="1" dirty="0"/>
              <a:t>Piano dell’orbita della Luna;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i="1" dirty="0"/>
              <a:t>Piano dell’orbita del Sole visto dalla Terra</a:t>
            </a:r>
          </a:p>
        </p:txBody>
      </p:sp>
      <p:sp>
        <p:nvSpPr>
          <p:cNvPr id="22" name="Freccia in giù 21">
            <a:extLst>
              <a:ext uri="{FF2B5EF4-FFF2-40B4-BE49-F238E27FC236}">
                <a16:creationId xmlns:a16="http://schemas.microsoft.com/office/drawing/2014/main" id="{91053A52-9B19-4EA5-BA8E-AE7A3CADCF8D}"/>
              </a:ext>
            </a:extLst>
          </p:cNvPr>
          <p:cNvSpPr/>
          <p:nvPr/>
        </p:nvSpPr>
        <p:spPr>
          <a:xfrm rot="16200000">
            <a:off x="3959932" y="1291586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24AA0419-8DB5-483F-88C5-A98AE924F5D8}"/>
              </a:ext>
            </a:extLst>
          </p:cNvPr>
          <p:cNvSpPr txBox="1"/>
          <p:nvPr/>
        </p:nvSpPr>
        <p:spPr>
          <a:xfrm>
            <a:off x="4563132" y="1330637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i="1" dirty="0"/>
              <a:t>I due piani sono inclinati di 5°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733672B3-BFC9-4416-80DB-6ABBF273F773}"/>
              </a:ext>
            </a:extLst>
          </p:cNvPr>
          <p:cNvSpPr txBox="1"/>
          <p:nvPr/>
        </p:nvSpPr>
        <p:spPr>
          <a:xfrm>
            <a:off x="296739" y="2191784"/>
            <a:ext cx="6768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Eclissi di Sole</a:t>
            </a:r>
            <a:endParaRPr lang="it-IT" sz="1600" dirty="0"/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82C96047-0618-40CB-AE83-41750258839F}"/>
              </a:ext>
            </a:extLst>
          </p:cNvPr>
          <p:cNvSpPr txBox="1"/>
          <p:nvPr/>
        </p:nvSpPr>
        <p:spPr>
          <a:xfrm>
            <a:off x="5445482" y="4430656"/>
            <a:ext cx="2835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/>
              <a:t>Immagine rappresentativa eclisse di Sole</a:t>
            </a:r>
          </a:p>
          <a:p>
            <a:pPr algn="ctr"/>
            <a:r>
              <a:rPr lang="it-IT" sz="1200" dirty="0"/>
              <a:t>(https://www.tomshw.it/)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57B3CF8-E8F4-4E44-9597-1AF30A3243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2077309"/>
            <a:ext cx="4157939" cy="234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8776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Magnitudine: II secolo a.C.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323528" y="771550"/>
            <a:ext cx="835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4">
                    <a:lumMod val="75000"/>
                  </a:schemeClr>
                </a:solidFill>
              </a:rPr>
              <a:t>Magnitudine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: grandezza fisica che misura la luminosità degli oggetti celesti</a:t>
            </a:r>
          </a:p>
        </p:txBody>
      </p:sp>
      <p:grpSp>
        <p:nvGrpSpPr>
          <p:cNvPr id="3" name="Gruppo 2"/>
          <p:cNvGrpSpPr/>
          <p:nvPr/>
        </p:nvGrpSpPr>
        <p:grpSpPr>
          <a:xfrm>
            <a:off x="5292080" y="1457506"/>
            <a:ext cx="2163756" cy="1784174"/>
            <a:chOff x="173036" y="1203598"/>
            <a:chExt cx="2163756" cy="1784174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028" y="1203598"/>
              <a:ext cx="1239773" cy="1507175"/>
            </a:xfrm>
            <a:prstGeom prst="rect">
              <a:avLst/>
            </a:prstGeom>
          </p:spPr>
        </p:pic>
        <p:sp>
          <p:nvSpPr>
            <p:cNvPr id="16" name="CasellaDiTesto 15"/>
            <p:cNvSpPr txBox="1"/>
            <p:nvPr/>
          </p:nvSpPr>
          <p:spPr>
            <a:xfrm>
              <a:off x="173036" y="2710773"/>
              <a:ext cx="21637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dirty="0"/>
                <a:t>Claudio Tolomeo(200-120 a.C.) </a:t>
              </a:r>
            </a:p>
          </p:txBody>
        </p:sp>
      </p:grpSp>
      <p:grpSp>
        <p:nvGrpSpPr>
          <p:cNvPr id="6" name="Gruppo 5"/>
          <p:cNvGrpSpPr/>
          <p:nvPr/>
        </p:nvGrpSpPr>
        <p:grpSpPr>
          <a:xfrm>
            <a:off x="971600" y="1469375"/>
            <a:ext cx="2163756" cy="1595921"/>
            <a:chOff x="5130257" y="1140882"/>
            <a:chExt cx="2163756" cy="1595921"/>
          </a:xfrm>
        </p:grpSpPr>
        <p:pic>
          <p:nvPicPr>
            <p:cNvPr id="4" name="Immagine 3"/>
            <p:cNvPicPr>
              <a:picLocks noChangeAspect="1"/>
            </p:cNvPicPr>
            <p:nvPr/>
          </p:nvPicPr>
          <p:blipFill rotWithShape="1">
            <a:blip r:embed="rId4"/>
            <a:srcRect t="896" b="-2683"/>
            <a:stretch/>
          </p:blipFill>
          <p:spPr>
            <a:xfrm>
              <a:off x="5364088" y="1140882"/>
              <a:ext cx="1696095" cy="1325304"/>
            </a:xfrm>
            <a:prstGeom prst="rect">
              <a:avLst/>
            </a:prstGeom>
          </p:spPr>
        </p:pic>
        <p:sp>
          <p:nvSpPr>
            <p:cNvPr id="10" name="CasellaDiTesto 9"/>
            <p:cNvSpPr txBox="1"/>
            <p:nvPr/>
          </p:nvSpPr>
          <p:spPr>
            <a:xfrm>
              <a:off x="5130257" y="2459804"/>
              <a:ext cx="21637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dirty="0"/>
                <a:t>Ipparco di Nicea(200-120 a.C.) </a:t>
              </a:r>
            </a:p>
          </p:txBody>
        </p:sp>
      </p:grpSp>
      <p:sp>
        <p:nvSpPr>
          <p:cNvPr id="7" name="CasellaDiTesto 6"/>
          <p:cNvSpPr txBox="1"/>
          <p:nvPr/>
        </p:nvSpPr>
        <p:spPr>
          <a:xfrm>
            <a:off x="251520" y="3145306"/>
            <a:ext cx="85689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defTabSz="457200" latinLnBrk="0"/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Divisioni delle stelle in 5 classi di magnitudine:</a:t>
            </a:r>
          </a:p>
          <a:p>
            <a:pPr marL="400050" indent="-400050">
              <a:buFont typeface="+mj-lt"/>
              <a:buAutoNum type="romanUcPeriod"/>
            </a:pP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brillantezza da 1 fino a 2</a:t>
            </a:r>
          </a:p>
          <a:p>
            <a:pPr marL="400050" indent="-400050">
              <a:buFont typeface="+mj-lt"/>
              <a:buAutoNum type="romanUcPeriod"/>
            </a:pP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brillantezza da 2 fino a 3</a:t>
            </a:r>
          </a:p>
          <a:p>
            <a:pPr marL="400050" indent="-400050">
              <a:buFont typeface="+mj-lt"/>
              <a:buAutoNum type="romanUcPeriod"/>
            </a:pP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brillantezza da 3 fino a 4</a:t>
            </a:r>
          </a:p>
          <a:p>
            <a:pPr marL="400050" indent="-400050">
              <a:buFont typeface="+mj-lt"/>
              <a:buAutoNum type="romanUcPeriod"/>
            </a:pP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brillantezza da 4 fino a 5</a:t>
            </a:r>
          </a:p>
          <a:p>
            <a:pPr marL="400050" indent="-400050">
              <a:buFont typeface="+mj-lt"/>
              <a:buAutoNum type="romanUcPeriod"/>
            </a:pP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brillantezza da 5 fino a 6 (appena visibile ad occhio nudo)</a:t>
            </a:r>
          </a:p>
        </p:txBody>
      </p:sp>
    </p:spTree>
    <p:extLst>
      <p:ext uri="{BB962C8B-B14F-4D97-AF65-F5344CB8AC3E}">
        <p14:creationId xmlns:p14="http://schemas.microsoft.com/office/powerpoint/2010/main" val="1848699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6590"/>
            <a:ext cx="7596336" cy="8572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en-US" altLang="ko-KR" sz="4000" i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맑은 고딕" pitchFamily="50" charset="-127"/>
              </a:rPr>
              <a:t>Il Sole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763688" y="884466"/>
            <a:ext cx="6707088" cy="4179606"/>
          </a:xfrm>
          <a:noFill/>
        </p:spPr>
        <p:txBody>
          <a:bodyPr wrap="square" rtlCol="0">
            <a:spAutoFit/>
          </a:bodyPr>
          <a:lstStyle/>
          <a:p>
            <a:pPr defTabSz="457200" latinLnBrk="0">
              <a:buFont typeface="Wingdings" panose="05000000000000000000" pitchFamily="2" charset="2"/>
              <a:buChar char="Ø"/>
            </a:pPr>
            <a:r>
              <a:rPr lang="it-IT" altLang="ko-KR" sz="1600" i="1" dirty="0">
                <a:solidFill>
                  <a:schemeClr val="accent1">
                    <a:lumMod val="50000"/>
                  </a:schemeClr>
                </a:solidFill>
              </a:rPr>
              <a:t>Dimensioni e distanze</a:t>
            </a:r>
          </a:p>
          <a:p>
            <a:pPr defTabSz="457200" latinLnBrk="0">
              <a:buFont typeface="+mj-lt"/>
              <a:buAutoNum type="arabicPeriod"/>
            </a:pP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Movimenti nella Galassia</a:t>
            </a:r>
          </a:p>
          <a:p>
            <a:pPr defTabSz="457200" latinLnBrk="0">
              <a:buFont typeface="Wingdings" panose="05000000000000000000" pitchFamily="2" charset="2"/>
              <a:buChar char="Ø"/>
            </a:pPr>
            <a:r>
              <a:rPr lang="it-IT" altLang="ko-KR" sz="1600" i="1" dirty="0">
                <a:solidFill>
                  <a:schemeClr val="accent1">
                    <a:lumMod val="50000"/>
                  </a:schemeClr>
                </a:solidFill>
              </a:rPr>
              <a:t>Struttura del Sole</a:t>
            </a:r>
          </a:p>
          <a:p>
            <a:pPr defTabSz="457200" latinLnBrk="0">
              <a:buFont typeface="+mj-lt"/>
              <a:buAutoNum type="arabicPeriod"/>
            </a:pP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I Nucleo</a:t>
            </a:r>
          </a:p>
          <a:p>
            <a:pPr defTabSz="457200" latinLnBrk="0">
              <a:buFont typeface="+mj-lt"/>
              <a:buAutoNum type="arabicPeriod"/>
            </a:pP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Reazione nucleare</a:t>
            </a:r>
          </a:p>
          <a:p>
            <a:pPr defTabSz="457200" latinLnBrk="0">
              <a:buFont typeface="+mj-lt"/>
              <a:buAutoNum type="arabicPeriod"/>
            </a:pP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Zona Radiativa</a:t>
            </a:r>
          </a:p>
          <a:p>
            <a:pPr defTabSz="457200" latinLnBrk="0">
              <a:buFont typeface="+mj-lt"/>
              <a:buAutoNum type="arabicPeriod"/>
            </a:pP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Zona Convettiva</a:t>
            </a:r>
          </a:p>
          <a:p>
            <a:pPr defTabSz="457200" latinLnBrk="0">
              <a:buFont typeface="+mj-lt"/>
              <a:buAutoNum type="arabicPeriod"/>
            </a:pP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Il campo magnetico</a:t>
            </a:r>
          </a:p>
          <a:p>
            <a:pPr defTabSz="457200" latinLnBrk="0">
              <a:buFont typeface="+mj-lt"/>
              <a:buAutoNum type="arabicPeriod"/>
            </a:pP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La Stratosfera</a:t>
            </a:r>
          </a:p>
          <a:p>
            <a:pPr defTabSz="457200" latinLnBrk="0">
              <a:buFont typeface="+mj-lt"/>
              <a:buAutoNum type="arabicPeriod"/>
            </a:pP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La macchia solare</a:t>
            </a:r>
          </a:p>
          <a:p>
            <a:pPr defTabSz="457200" latinLnBrk="0">
              <a:buFont typeface="+mj-lt"/>
              <a:buAutoNum type="arabicPeriod"/>
            </a:pP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Brillamenti e protuberanze</a:t>
            </a:r>
          </a:p>
          <a:p>
            <a:pPr defTabSz="457200" latinLnBrk="0">
              <a:buFont typeface="Wingdings" panose="05000000000000000000" pitchFamily="2" charset="2"/>
              <a:buChar char="Ø"/>
            </a:pPr>
            <a:r>
              <a:rPr lang="it-IT" altLang="ko-KR" sz="1600" i="1" dirty="0">
                <a:solidFill>
                  <a:schemeClr val="accent1">
                    <a:lumMod val="50000"/>
                  </a:schemeClr>
                </a:solidFill>
              </a:rPr>
              <a:t>Fenomeni legati al Sole</a:t>
            </a:r>
          </a:p>
          <a:p>
            <a:pPr defTabSz="457200" latinLnBrk="0">
              <a:buFont typeface="+mj-lt"/>
              <a:buAutoNum type="arabicPeriod"/>
            </a:pP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Aurora</a:t>
            </a:r>
          </a:p>
          <a:p>
            <a:pPr defTabSz="457200" latinLnBrk="0">
              <a:buFont typeface="+mj-lt"/>
              <a:buAutoNum type="arabicPeriod"/>
            </a:pP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Eclissi di Luna</a:t>
            </a:r>
          </a:p>
        </p:txBody>
      </p:sp>
      <p:sp>
        <p:nvSpPr>
          <p:cNvPr id="16" name="Freccia a destra 15">
            <a:hlinkClick r:id="rId2" action="ppaction://hlinksldjump"/>
          </p:cNvPr>
          <p:cNvSpPr/>
          <p:nvPr/>
        </p:nvSpPr>
        <p:spPr>
          <a:xfrm>
            <a:off x="7233766" y="931875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Freccia a destra 40">
            <a:hlinkClick r:id="rId3" action="ppaction://hlinksldjump"/>
          </p:cNvPr>
          <p:cNvSpPr/>
          <p:nvPr/>
        </p:nvSpPr>
        <p:spPr>
          <a:xfrm>
            <a:off x="7233766" y="1236817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Freccia a destra 42">
            <a:hlinkClick r:id="rId4" action="ppaction://hlinksldjump"/>
          </p:cNvPr>
          <p:cNvSpPr/>
          <p:nvPr/>
        </p:nvSpPr>
        <p:spPr>
          <a:xfrm>
            <a:off x="7234912" y="1524288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Freccia a destra 43">
            <a:hlinkClick r:id="rId4" action="ppaction://hlinksldjump"/>
          </p:cNvPr>
          <p:cNvSpPr/>
          <p:nvPr/>
        </p:nvSpPr>
        <p:spPr>
          <a:xfrm>
            <a:off x="7233766" y="1817918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Freccia a destra 44">
            <a:hlinkClick r:id="rId5" action="ppaction://hlinksldjump"/>
          </p:cNvPr>
          <p:cNvSpPr/>
          <p:nvPr/>
        </p:nvSpPr>
        <p:spPr>
          <a:xfrm>
            <a:off x="7234911" y="2115553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Freccia a destra 45">
            <a:hlinkClick r:id="rId5" action="ppaction://hlinksldjump"/>
          </p:cNvPr>
          <p:cNvSpPr/>
          <p:nvPr/>
        </p:nvSpPr>
        <p:spPr>
          <a:xfrm>
            <a:off x="7234911" y="2420495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7" name="Freccia a destra 46">
            <a:hlinkClick r:id="rId6" action="ppaction://hlinksldjump"/>
          </p:cNvPr>
          <p:cNvSpPr/>
          <p:nvPr/>
        </p:nvSpPr>
        <p:spPr>
          <a:xfrm>
            <a:off x="7229181" y="2721717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Freccia a destra 47">
            <a:hlinkClick r:id="rId7" action="ppaction://hlinksldjump"/>
          </p:cNvPr>
          <p:cNvSpPr/>
          <p:nvPr/>
        </p:nvSpPr>
        <p:spPr>
          <a:xfrm>
            <a:off x="7234911" y="3001596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9" name="Freccia a destra 48">
            <a:hlinkClick r:id="rId8" action="ppaction://hlinksldjump"/>
          </p:cNvPr>
          <p:cNvSpPr/>
          <p:nvPr/>
        </p:nvSpPr>
        <p:spPr>
          <a:xfrm>
            <a:off x="7241787" y="3298085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0" name="Freccia a destra 49">
            <a:hlinkClick r:id="rId9" action="ppaction://hlinksldjump"/>
          </p:cNvPr>
          <p:cNvSpPr/>
          <p:nvPr/>
        </p:nvSpPr>
        <p:spPr>
          <a:xfrm>
            <a:off x="7241787" y="3603027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1" name="Freccia a destra 50">
            <a:hlinkClick r:id="rId10" action="ppaction://hlinksldjump"/>
          </p:cNvPr>
          <p:cNvSpPr/>
          <p:nvPr/>
        </p:nvSpPr>
        <p:spPr>
          <a:xfrm>
            <a:off x="7242933" y="3897373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2" name="Freccia a destra 51">
            <a:hlinkClick r:id="rId11" action="ppaction://hlinksldjump"/>
          </p:cNvPr>
          <p:cNvSpPr/>
          <p:nvPr/>
        </p:nvSpPr>
        <p:spPr>
          <a:xfrm>
            <a:off x="7241787" y="4184128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3" name="Freccia a destra 52">
            <a:hlinkClick r:id="rId11" action="ppaction://hlinksldjump"/>
          </p:cNvPr>
          <p:cNvSpPr/>
          <p:nvPr/>
        </p:nvSpPr>
        <p:spPr>
          <a:xfrm>
            <a:off x="7242933" y="4487782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165215"/>
            <a:ext cx="504060" cy="540000"/>
          </a:xfrm>
          <a:prstGeom prst="rect">
            <a:avLst/>
          </a:prstGeom>
        </p:spPr>
      </p:pic>
      <p:sp>
        <p:nvSpPr>
          <p:cNvPr id="3" name="Freccia a destra 2">
            <a:hlinkClick r:id="rId13" action="ppaction://hlinksldjump"/>
            <a:extLst>
              <a:ext uri="{FF2B5EF4-FFF2-40B4-BE49-F238E27FC236}">
                <a16:creationId xmlns:a16="http://schemas.microsoft.com/office/drawing/2014/main" id="{107C7332-E695-CB43-2ECA-82CDFD43AA06}"/>
              </a:ext>
            </a:extLst>
          </p:cNvPr>
          <p:cNvSpPr/>
          <p:nvPr/>
        </p:nvSpPr>
        <p:spPr>
          <a:xfrm>
            <a:off x="7241787" y="4765473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05944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Magnitudine apparente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323528" y="771550"/>
            <a:ext cx="835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4">
                    <a:lumMod val="75000"/>
                  </a:schemeClr>
                </a:solidFill>
              </a:rPr>
              <a:t>Magnitudine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: grandezza fisica che misura la luminosità degli oggetti celesti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2267744" y="1161949"/>
            <a:ext cx="67687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dirty="0"/>
              <a:t>Dalla classificazione di Ipparco, </a:t>
            </a:r>
            <a:r>
              <a:rPr lang="it-IT" dirty="0" err="1"/>
              <a:t>Pogson</a:t>
            </a:r>
            <a:r>
              <a:rPr lang="it-IT" dirty="0"/>
              <a:t> constatò che il rapporto della magnitudine tra la prima classe e la stella di brillantezza 6 della V classe è di circa 100</a:t>
            </a: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3"/>
          <a:srcRect l="226" r="226"/>
          <a:stretch/>
        </p:blipFill>
        <p:spPr>
          <a:xfrm>
            <a:off x="683568" y="1203598"/>
            <a:ext cx="1512168" cy="1862302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357774" y="3065900"/>
            <a:ext cx="2163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/>
              <a:t>Robert </a:t>
            </a:r>
            <a:r>
              <a:rPr lang="it-IT" sz="1200" dirty="0" err="1"/>
              <a:t>Pogson</a:t>
            </a:r>
            <a:r>
              <a:rPr lang="it-IT" sz="1200" dirty="0"/>
              <a:t> </a:t>
            </a:r>
          </a:p>
          <a:p>
            <a:pPr algn="ctr"/>
            <a:r>
              <a:rPr lang="it-IT" sz="1200" dirty="0"/>
              <a:t>(12/03/1829-23/06/1891)</a:t>
            </a:r>
          </a:p>
        </p:txBody>
      </p:sp>
      <p:sp>
        <p:nvSpPr>
          <p:cNvPr id="13" name="Freccia in giù 12"/>
          <p:cNvSpPr/>
          <p:nvPr/>
        </p:nvSpPr>
        <p:spPr>
          <a:xfrm>
            <a:off x="5310961" y="2691481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asellaDiTesto 17"/>
          <p:cNvSpPr txBox="1"/>
          <p:nvPr/>
        </p:nvSpPr>
        <p:spPr>
          <a:xfrm>
            <a:off x="2394637" y="3102625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La diminuzione di ogni luminosità tra una classe e l’altra è circa 2,5</a:t>
            </a:r>
          </a:p>
        </p:txBody>
      </p:sp>
      <p:graphicFrame>
        <p:nvGraphicFramePr>
          <p:cNvPr id="21" name="Oggetto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8484112"/>
              </p:ext>
            </p:extLst>
          </p:nvPr>
        </p:nvGraphicFramePr>
        <p:xfrm>
          <a:off x="4984420" y="1864945"/>
          <a:ext cx="975360" cy="7209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4" imgW="583920" imgH="431640" progId="Equation.3">
                  <p:embed/>
                </p:oleObj>
              </mc:Choice>
              <mc:Fallback>
                <p:oleObj name="Equazione" r:id="rId4" imgW="583920" imgH="431640" progId="Equation.3">
                  <p:embed/>
                  <p:pic>
                    <p:nvPicPr>
                      <p:cNvPr id="21" name="Oggetto 20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84420" y="1864945"/>
                        <a:ext cx="975360" cy="720919"/>
                      </a:xfrm>
                      <a:prstGeom prst="rect">
                        <a:avLst/>
                      </a:prstGeom>
                      <a:ln w="28575">
                        <a:solidFill>
                          <a:srgbClr val="00B0F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ggetto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0648805"/>
              </p:ext>
            </p:extLst>
          </p:nvPr>
        </p:nvGraphicFramePr>
        <p:xfrm>
          <a:off x="4418910" y="3440423"/>
          <a:ext cx="2381498" cy="817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6" imgW="1257120" imgH="431640" progId="Equation.3">
                  <p:embed/>
                </p:oleObj>
              </mc:Choice>
              <mc:Fallback>
                <p:oleObj name="Equazione" r:id="rId6" imgW="1257120" imgH="431640" progId="Equation.3">
                  <p:embed/>
                  <p:pic>
                    <p:nvPicPr>
                      <p:cNvPr id="23" name="Oggetto 22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418910" y="3440423"/>
                        <a:ext cx="2381498" cy="817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Immagin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5949" y="3493844"/>
            <a:ext cx="367405" cy="18784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C2A87222-35AE-EF1F-BB8C-4580060053ED}"/>
              </a:ext>
            </a:extLst>
          </p:cNvPr>
          <p:cNvSpPr txBox="1"/>
          <p:nvPr/>
        </p:nvSpPr>
        <p:spPr>
          <a:xfrm>
            <a:off x="503040" y="4209463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Le stelle con magnitudini 2 sono 100 volte più luminose rispetto a quelle di classe 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Oggetto 2">
                <a:extLst>
                  <a:ext uri="{FF2B5EF4-FFF2-40B4-BE49-F238E27FC236}">
                    <a16:creationId xmlns:a16="http://schemas.microsoft.com/office/drawing/2014/main" id="{3AB49D1B-425B-6D54-4BB8-3037A42492D9}"/>
                  </a:ext>
                </a:extLst>
              </p:cNvPr>
              <p:cNvSpPr txBox="1"/>
              <p:nvPr/>
            </p:nvSpPr>
            <p:spPr>
              <a:xfrm>
                <a:off x="2572152" y="4616742"/>
                <a:ext cx="4824536" cy="411510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it-IT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2,512</m:t>
                    </m:r>
                    <m:r>
                      <a:rPr 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2,512</m:t>
                    </m:r>
                    <m:r>
                      <a:rPr lang="it-IT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m:rPr>
                        <m:nor/>
                      </m:rPr>
                      <a:rPr lang="it-IT" dirty="0"/>
                      <m:t> </m:t>
                    </m:r>
                    <m:r>
                      <a:rPr lang="it-IT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2,512</m:t>
                    </m:r>
                  </m:oMath>
                </a14:m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2,512</m:t>
                    </m:r>
                  </m:oMath>
                </a14:m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2,512</m:t>
                    </m:r>
                    <m:r>
                      <a:rPr 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=100</m:t>
                    </m:r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3" name="Oggetto 2">
                <a:extLst>
                  <a:ext uri="{FF2B5EF4-FFF2-40B4-BE49-F238E27FC236}">
                    <a16:creationId xmlns:a16="http://schemas.microsoft.com/office/drawing/2014/main" id="{3AB49D1B-425B-6D54-4BB8-3037A42492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2152" y="4616742"/>
                <a:ext cx="4824536" cy="4115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33861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Magnitudine apparente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323528" y="771550"/>
            <a:ext cx="835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4">
                    <a:lumMod val="75000"/>
                  </a:schemeClr>
                </a:solidFill>
              </a:rPr>
              <a:t>Magnitudine apparente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: misura la luminosità rilevabile dalla Terra</a:t>
            </a:r>
          </a:p>
        </p:txBody>
      </p:sp>
      <p:graphicFrame>
        <p:nvGraphicFramePr>
          <p:cNvPr id="2" name="Oggetto 1"/>
          <p:cNvGraphicFramePr>
            <a:graphicFrameLocks noChangeAspect="1"/>
          </p:cNvGraphicFramePr>
          <p:nvPr/>
        </p:nvGraphicFramePr>
        <p:xfrm>
          <a:off x="2843808" y="1275606"/>
          <a:ext cx="3138286" cy="9359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3" imgW="1447560" imgH="431640" progId="Equation.3">
                  <p:embed/>
                </p:oleObj>
              </mc:Choice>
              <mc:Fallback>
                <p:oleObj name="Equazione" r:id="rId3" imgW="1447560" imgH="431640" progId="Equation.3">
                  <p:embed/>
                  <p:pic>
                    <p:nvPicPr>
                      <p:cNvPr id="2" name="Oggetto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43808" y="1275606"/>
                        <a:ext cx="3138286" cy="935980"/>
                      </a:xfrm>
                      <a:prstGeom prst="rect">
                        <a:avLst/>
                      </a:prstGeom>
                      <a:ln w="28575">
                        <a:solidFill>
                          <a:schemeClr val="accent1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asellaDiTesto 15"/>
          <p:cNvSpPr txBox="1"/>
          <p:nvPr/>
        </p:nvSpPr>
        <p:spPr>
          <a:xfrm>
            <a:off x="681017" y="3219822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algn="ctr"/>
            <a:r>
              <a:rPr lang="it-IT" i="1" dirty="0">
                <a:solidFill>
                  <a:schemeClr val="accent4">
                    <a:lumMod val="75000"/>
                  </a:schemeClr>
                </a:solidFill>
              </a:rPr>
              <a:t>Obiettivo: trovare il rapporto della luminosità tra le due sorgenti luminose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6156176" y="1275606"/>
            <a:ext cx="2880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dirty="0"/>
              <a:t>S</a:t>
            </a:r>
            <a:r>
              <a:rPr lang="it-IT" baseline="-25000" dirty="0"/>
              <a:t>x</a:t>
            </a:r>
            <a:r>
              <a:rPr lang="it-IT" dirty="0"/>
              <a:t>: illuminamento [lux] dell’oggetto rispetto alla Terra</a:t>
            </a:r>
          </a:p>
        </p:txBody>
      </p:sp>
    </p:spTree>
    <p:extLst>
      <p:ext uri="{BB962C8B-B14F-4D97-AF65-F5344CB8AC3E}">
        <p14:creationId xmlns:p14="http://schemas.microsoft.com/office/powerpoint/2010/main" val="4045419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Magnitudine apparente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323528" y="622253"/>
            <a:ext cx="835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Magnitudine apparente: misura la luminosità rilevabile dalla Terra</a:t>
            </a:r>
          </a:p>
        </p:txBody>
      </p:sp>
      <p:graphicFrame>
        <p:nvGraphicFramePr>
          <p:cNvPr id="2" name="Oggetto 1"/>
          <p:cNvGraphicFramePr>
            <a:graphicFrameLocks noChangeAspect="1"/>
          </p:cNvGraphicFramePr>
          <p:nvPr/>
        </p:nvGraphicFramePr>
        <p:xfrm>
          <a:off x="3090887" y="997482"/>
          <a:ext cx="2562222" cy="7641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3" imgW="1447560" imgH="431640" progId="Equation.3">
                  <p:embed/>
                </p:oleObj>
              </mc:Choice>
              <mc:Fallback>
                <p:oleObj name="Equazione" r:id="rId3" imgW="1447560" imgH="431640" progId="Equation.3">
                  <p:embed/>
                  <p:pic>
                    <p:nvPicPr>
                      <p:cNvPr id="2" name="Oggetto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90887" y="997482"/>
                        <a:ext cx="2562222" cy="764171"/>
                      </a:xfrm>
                      <a:prstGeom prst="rect">
                        <a:avLst/>
                      </a:prstGeom>
                      <a:ln w="28575">
                        <a:solidFill>
                          <a:schemeClr val="accent1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Tabella 10"/>
          <p:cNvGraphicFramePr>
            <a:graphicFrameLocks noGrp="1"/>
          </p:cNvGraphicFramePr>
          <p:nvPr/>
        </p:nvGraphicFramePr>
        <p:xfrm>
          <a:off x="2195736" y="2211710"/>
          <a:ext cx="2064415" cy="2686430"/>
        </p:xfrm>
        <a:graphic>
          <a:graphicData uri="http://schemas.openxmlformats.org/drawingml/2006/table">
            <a:tbl>
              <a:tblPr/>
              <a:tblGrid>
                <a:gridCol w="8402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36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0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3317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1" i="1" u="none" strike="noStrike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Visibile all'occhio umano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1" i="1" u="none" strike="noStrike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Magnitudine apparente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1" i="1" u="none" strike="noStrike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Luminosità relativa a Vega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2948"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it-IT" sz="800" b="1" i="0" u="none" strike="noStrike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Sì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1" i="0" u="none" strike="noStrike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−1,0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1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250%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5527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1" i="0" u="none" strike="noStrike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1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100%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5527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1" i="0" u="none" strike="noStrike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1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40%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5527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1" i="0" u="none" strike="noStrike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1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16%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5527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1" i="0" u="none" strike="noStrike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1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6,30%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5527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1" i="0" u="none" strike="noStrike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1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2,50%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5527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1" i="0" u="none" strike="noStrike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1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1,00%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2948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1" i="0" u="none" strike="noStrike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1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0,40%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294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it-IT" sz="800" b="1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Solo cieli particolarmente bui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1" i="0" u="none" strike="noStrike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1" i="0" u="none" strike="noStrike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0,16%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2632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1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1" i="0" u="none" strike="noStrike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0,06%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294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it-IT" sz="800" b="1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1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1" i="0" u="none" strike="noStrike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0,03%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5527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1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1" i="0" u="none" strike="noStrike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0,01%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21" name="Freccia a destra 20"/>
          <p:cNvSpPr/>
          <p:nvPr/>
        </p:nvSpPr>
        <p:spPr>
          <a:xfrm>
            <a:off x="4307899" y="2620169"/>
            <a:ext cx="213011" cy="1276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CasellaDiTesto 21"/>
          <p:cNvSpPr txBox="1"/>
          <p:nvPr/>
        </p:nvSpPr>
        <p:spPr>
          <a:xfrm>
            <a:off x="4598626" y="2516031"/>
            <a:ext cx="25145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100" dirty="0"/>
              <a:t>L’oggetto è più luminoso del riferimento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4564855" y="2703616"/>
            <a:ext cx="30186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100" dirty="0"/>
              <a:t>L’oggetto ha la stessa luminosità del riferimento</a:t>
            </a:r>
          </a:p>
        </p:txBody>
      </p:sp>
      <p:sp>
        <p:nvSpPr>
          <p:cNvPr id="24" name="Freccia a destra 23"/>
          <p:cNvSpPr/>
          <p:nvPr/>
        </p:nvSpPr>
        <p:spPr>
          <a:xfrm>
            <a:off x="4315378" y="2804786"/>
            <a:ext cx="213011" cy="1276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Parentesi graffa chiusa 25"/>
          <p:cNvSpPr/>
          <p:nvPr/>
        </p:nvSpPr>
        <p:spPr>
          <a:xfrm>
            <a:off x="4315378" y="2965226"/>
            <a:ext cx="249477" cy="1932914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CasellaDiTesto 26"/>
          <p:cNvSpPr txBox="1"/>
          <p:nvPr/>
        </p:nvSpPr>
        <p:spPr>
          <a:xfrm>
            <a:off x="4448902" y="3789267"/>
            <a:ext cx="30186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100" dirty="0"/>
              <a:t>L’oggetto è meno luminoso del riferimento</a:t>
            </a:r>
          </a:p>
        </p:txBody>
      </p:sp>
    </p:spTree>
    <p:extLst>
      <p:ext uri="{BB962C8B-B14F-4D97-AF65-F5344CB8AC3E}">
        <p14:creationId xmlns:p14="http://schemas.microsoft.com/office/powerpoint/2010/main" val="446174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3" grpId="0"/>
      <p:bldP spid="24" grpId="0" animBg="1"/>
      <p:bldP spid="26" grpId="0" animBg="1"/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Magnitudine apparente: Esercizio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323528" y="771550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Sirio (Cane Maggiore) = -1,44</a:t>
            </a:r>
          </a:p>
          <a:p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Sole (Sistema Solare) = -26,8</a:t>
            </a:r>
          </a:p>
        </p:txBody>
      </p:sp>
      <p:graphicFrame>
        <p:nvGraphicFramePr>
          <p:cNvPr id="2" name="Oggetto 1"/>
          <p:cNvGraphicFramePr>
            <a:graphicFrameLocks noChangeAspect="1"/>
          </p:cNvGraphicFramePr>
          <p:nvPr/>
        </p:nvGraphicFramePr>
        <p:xfrm>
          <a:off x="3227388" y="712788"/>
          <a:ext cx="3236912" cy="763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3" imgW="1828800" imgH="431640" progId="Equation.3">
                  <p:embed/>
                </p:oleObj>
              </mc:Choice>
              <mc:Fallback>
                <p:oleObj name="Equazione" r:id="rId3" imgW="1828800" imgH="431640" progId="Equation.3">
                  <p:embed/>
                  <p:pic>
                    <p:nvPicPr>
                      <p:cNvPr id="2" name="Oggetto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27388" y="712788"/>
                        <a:ext cx="3236912" cy="763587"/>
                      </a:xfrm>
                      <a:prstGeom prst="rect">
                        <a:avLst/>
                      </a:prstGeom>
                      <a:ln w="28575">
                        <a:solidFill>
                          <a:schemeClr val="accent1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ggetto 19"/>
          <p:cNvGraphicFramePr>
            <a:graphicFrameLocks noChangeAspect="1"/>
          </p:cNvGraphicFramePr>
          <p:nvPr/>
        </p:nvGraphicFramePr>
        <p:xfrm>
          <a:off x="376736" y="2224565"/>
          <a:ext cx="8250237" cy="855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5" imgW="4660560" imgH="482400" progId="Equation.3">
                  <p:embed/>
                </p:oleObj>
              </mc:Choice>
              <mc:Fallback>
                <p:oleObj name="Equazione" r:id="rId5" imgW="4660560" imgH="482400" progId="Equation.3">
                  <p:embed/>
                  <p:pic>
                    <p:nvPicPr>
                      <p:cNvPr id="20" name="Oggetto 19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76736" y="2224565"/>
                        <a:ext cx="8250237" cy="855662"/>
                      </a:xfrm>
                      <a:prstGeom prst="rect">
                        <a:avLst/>
                      </a:prstGeom>
                      <a:ln w="28575">
                        <a:solidFill>
                          <a:schemeClr val="accent1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uppo 2"/>
          <p:cNvGrpSpPr/>
          <p:nvPr/>
        </p:nvGrpSpPr>
        <p:grpSpPr>
          <a:xfrm>
            <a:off x="440953" y="3231710"/>
            <a:ext cx="7731447" cy="966040"/>
            <a:chOff x="440953" y="3231710"/>
            <a:chExt cx="7731447" cy="966040"/>
          </a:xfrm>
        </p:grpSpPr>
        <p:sp>
          <p:nvSpPr>
            <p:cNvPr id="25" name="CasellaDiTesto 24"/>
            <p:cNvSpPr txBox="1"/>
            <p:nvPr/>
          </p:nvSpPr>
          <p:spPr>
            <a:xfrm>
              <a:off x="440953" y="3828418"/>
              <a:ext cx="77314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pPr algn="ctr"/>
              <a:r>
                <a:rPr lang="it-IT" dirty="0"/>
                <a:t>Sirio è più debole del Sole di 1,38*10</a:t>
              </a:r>
              <a:r>
                <a:rPr lang="it-IT" baseline="30000" dirty="0"/>
                <a:t>10</a:t>
              </a:r>
              <a:r>
                <a:rPr lang="it-IT" dirty="0"/>
                <a:t> volte</a:t>
              </a:r>
            </a:p>
          </p:txBody>
        </p:sp>
        <p:sp>
          <p:nvSpPr>
            <p:cNvPr id="28" name="Freccia in giù 27"/>
            <p:cNvSpPr/>
            <p:nvPr/>
          </p:nvSpPr>
          <p:spPr>
            <a:xfrm>
              <a:off x="4391980" y="3231710"/>
              <a:ext cx="360040" cy="43204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984592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Parsec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360049" y="695196"/>
            <a:ext cx="8332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dirty="0">
                <a:solidFill>
                  <a:schemeClr val="accent4">
                    <a:lumMod val="75000"/>
                  </a:schemeClr>
                </a:solidFill>
              </a:rPr>
              <a:t>Parsec</a:t>
            </a:r>
            <a:r>
              <a:rPr lang="it-IT" dirty="0"/>
              <a:t>: unità di lunghezza corrispondente a 3,26 anni luce (31 mila miliardi di km)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9642374-2F28-08B2-68D1-8D52D1A45E94}"/>
              </a:ext>
            </a:extLst>
          </p:cNvPr>
          <p:cNvSpPr txBox="1"/>
          <p:nvPr/>
        </p:nvSpPr>
        <p:spPr>
          <a:xfrm>
            <a:off x="360049" y="1090392"/>
            <a:ext cx="39959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dirty="0">
                <a:solidFill>
                  <a:schemeClr val="accent4">
                    <a:lumMod val="75000"/>
                  </a:schemeClr>
                </a:solidFill>
              </a:rPr>
              <a:t>Costruzione</a:t>
            </a:r>
            <a:r>
              <a:rPr lang="it-IT" dirty="0"/>
              <a:t>: l’osservatore posto sul Sole vede una retta dal semiasse maggiore inclinata di 1’’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C1B94EC-88D2-C41A-60FA-D044D97EB4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15" t="1766" r="5015" b="4155"/>
          <a:stretch/>
        </p:blipFill>
        <p:spPr>
          <a:xfrm>
            <a:off x="4465212" y="1100856"/>
            <a:ext cx="1296144" cy="1470894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4EE0770-0B4F-9CCA-44C2-66340B2B472A}"/>
              </a:ext>
            </a:extLst>
          </p:cNvPr>
          <p:cNvSpPr txBox="1"/>
          <p:nvPr/>
        </p:nvSpPr>
        <p:spPr>
          <a:xfrm>
            <a:off x="5580112" y="1124089"/>
            <a:ext cx="3432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dirty="0"/>
              <a:t>La distanza tra i punti S e P è di 1 parsec = 3,26 anni luce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Oggetto 6">
                <a:extLst>
                  <a:ext uri="{FF2B5EF4-FFF2-40B4-BE49-F238E27FC236}">
                    <a16:creationId xmlns:a16="http://schemas.microsoft.com/office/drawing/2014/main" id="{39862A2E-B1CE-D2AB-4E8E-53D5ADE29726}"/>
                  </a:ext>
                </a:extLst>
              </p:cNvPr>
              <p:cNvSpPr txBox="1"/>
              <p:nvPr/>
            </p:nvSpPr>
            <p:spPr>
              <a:xfrm>
                <a:off x="295275" y="3003550"/>
                <a:ext cx="5068813" cy="720328"/>
              </a:xfrm>
              <a:prstGeom prst="rect">
                <a:avLst/>
              </a:prstGeom>
              <a:ln w="28575">
                <a:solidFill>
                  <a:schemeClr val="accent1">
                    <a:lumMod val="75000"/>
                  </a:schemeClr>
                </a:solidFill>
              </a:ln>
            </p:spPr>
            <p:txBody>
              <a:bodyPr>
                <a:normAutofit fontScale="92500" lnSpcReduction="10000"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𝑝𝑐</m:t>
                    </m:r>
                    <m:r>
                      <a:rPr 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1 </m:t>
                        </m:r>
                        <m:r>
                          <a:rPr lang="it-IT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it-IT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it-IT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it-IT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</m:num>
                      <m:den>
                        <m:func>
                          <m:funcPr>
                            <m:ctrlPr>
                              <a:rPr lang="it-IT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it-IT" b="0" i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it-IT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sSup>
                              <m:sSupPr>
                                <m:ctrlPr>
                                  <a:rPr lang="it-IT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sup>
                                <m:r>
                                  <a:rPr lang="it-IT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′′</m:t>
                                </m:r>
                              </m:sup>
                            </m:sSup>
                            <m:r>
                              <a:rPr lang="it-IT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den>
                    </m:f>
                    <m:r>
                      <a:rPr 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it-IT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1 </m:t>
                        </m:r>
                        <m:r>
                          <a:rPr lang="it-IT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it-IT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it-IT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it-IT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</m:num>
                      <m:den>
                        <m:sSup>
                          <m:sSupPr>
                            <m:ctrlPr>
                              <a:rPr lang="it-IT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sup>
                            <m:r>
                              <a:rPr lang="it-IT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′′</m:t>
                            </m:r>
                          </m:sup>
                        </m:sSup>
                      </m:den>
                    </m:f>
                    <m:r>
                      <a:rPr lang="it-IT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360</m:t>
                        </m:r>
                        <m:r>
                          <a:rPr lang="it-IT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it-IT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3600</m:t>
                        </m:r>
                      </m:num>
                      <m:den>
                        <m:r>
                          <a:rPr lang="it-IT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it-IT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it-IT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den>
                    </m:f>
                    <m:r>
                      <m:rPr>
                        <m:sty m:val="p"/>
                      </m:rPr>
                      <a:rPr lang="it-IT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u</m:t>
                    </m:r>
                    <m:r>
                      <a:rPr lang="it-IT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m:rPr>
                        <m:sty m:val="p"/>
                      </m:rPr>
                      <a:rPr lang="it-IT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it-IT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≅206265 </m:t>
                    </m:r>
                    <m:r>
                      <a:rPr 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𝑢</m:t>
                    </m:r>
                    <m:r>
                      <a:rPr 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r>
                      <a:rPr 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it-IT" b="0" dirty="0">
                  <a:solidFill>
                    <a:srgbClr val="000000"/>
                  </a:solidFill>
                  <a:ea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a:rPr lang="it-IT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it-IT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it-IT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  <m:r>
                        <a:rPr lang="it-IT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.≅63286 </m:t>
                      </m:r>
                      <m:r>
                        <a:rPr lang="it-IT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it-IT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it-IT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it-IT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it-IT" b="0" dirty="0">
                  <a:solidFill>
                    <a:srgbClr val="000000"/>
                  </a:solidFill>
                  <a:ea typeface="Cambria Math" panose="02040503050406030204" pitchFamily="18" charset="0"/>
                </a:endParaRPr>
              </a:p>
              <a:p>
                <a:pPr algn="ctr"/>
                <a:endParaRPr lang="it-IT" dirty="0"/>
              </a:p>
              <a:p>
                <a:pPr algn="ctr"/>
                <a:endParaRPr lang="it-IT" dirty="0"/>
              </a:p>
            </p:txBody>
          </p:sp>
        </mc:Choice>
        <mc:Fallback xmlns="">
          <p:sp>
            <p:nvSpPr>
              <p:cNvPr id="7" name="Oggetto 6">
                <a:extLst>
                  <a:ext uri="{FF2B5EF4-FFF2-40B4-BE49-F238E27FC236}">
                    <a16:creationId xmlns:a16="http://schemas.microsoft.com/office/drawing/2014/main" id="{39862A2E-B1CE-D2AB-4E8E-53D5ADE297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275" y="3003550"/>
                <a:ext cx="5068813" cy="72032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A58FC44C-2426-45C6-7727-7E133D688197}"/>
                  </a:ext>
                </a:extLst>
              </p:cNvPr>
              <p:cNvSpPr txBox="1"/>
              <p:nvPr/>
            </p:nvSpPr>
            <p:spPr>
              <a:xfrm>
                <a:off x="6067644" y="3057316"/>
                <a:ext cx="2824836" cy="612796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a:rPr lang="it-IT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𝑝𝑐</m:t>
                      </m:r>
                      <m:r>
                        <a:rPr lang="it-IT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.≅</m:t>
                      </m:r>
                      <m:f>
                        <m:fPr>
                          <m:ctrlP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206265</m:t>
                          </m:r>
                        </m:num>
                        <m:den>
                          <m:r>
                            <a:rPr lang="it-IT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63286</m:t>
                          </m:r>
                        </m:den>
                      </m:f>
                      <m:r>
                        <a:rPr lang="it-IT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=3,26 </m:t>
                      </m:r>
                      <m:r>
                        <a:rPr lang="it-IT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it-IT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it-IT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  <m:r>
                        <a:rPr lang="it-IT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it-IT" b="0" dirty="0">
                  <a:solidFill>
                    <a:srgbClr val="000000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A58FC44C-2426-45C6-7727-7E133D6881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7644" y="3057316"/>
                <a:ext cx="2824836" cy="61279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Freccia in giù 18">
            <a:extLst>
              <a:ext uri="{FF2B5EF4-FFF2-40B4-BE49-F238E27FC236}">
                <a16:creationId xmlns:a16="http://schemas.microsoft.com/office/drawing/2014/main" id="{6DEAC5FE-6109-947C-5BE4-A392F67AB086}"/>
              </a:ext>
            </a:extLst>
          </p:cNvPr>
          <p:cNvSpPr/>
          <p:nvPr/>
        </p:nvSpPr>
        <p:spPr>
          <a:xfrm rot="16200000">
            <a:off x="5535846" y="3157057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4202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 animBg="1"/>
      <p:bldP spid="18" grpId="0" animBg="1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Magnitudine assoluta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graphicFrame>
        <p:nvGraphicFramePr>
          <p:cNvPr id="20" name="Oggetto 19"/>
          <p:cNvGraphicFramePr>
            <a:graphicFrameLocks noChangeAspect="1"/>
          </p:cNvGraphicFramePr>
          <p:nvPr/>
        </p:nvGraphicFramePr>
        <p:xfrm>
          <a:off x="4006850" y="1890713"/>
          <a:ext cx="1055688" cy="811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3" imgW="596880" imgH="457200" progId="Equation.3">
                  <p:embed/>
                </p:oleObj>
              </mc:Choice>
              <mc:Fallback>
                <p:oleObj name="Equazione" r:id="rId3" imgW="596880" imgH="457200" progId="Equation.3">
                  <p:embed/>
                  <p:pic>
                    <p:nvPicPr>
                      <p:cNvPr id="20" name="Oggetto 19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06850" y="1890713"/>
                        <a:ext cx="1055688" cy="811212"/>
                      </a:xfrm>
                      <a:prstGeom prst="rect">
                        <a:avLst/>
                      </a:prstGeom>
                      <a:ln w="28575">
                        <a:solidFill>
                          <a:schemeClr val="accent1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Freccia in giù 27"/>
          <p:cNvSpPr/>
          <p:nvPr/>
        </p:nvSpPr>
        <p:spPr>
          <a:xfrm>
            <a:off x="4355976" y="2811127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/>
          <p:cNvSpPr txBox="1"/>
          <p:nvPr/>
        </p:nvSpPr>
        <p:spPr>
          <a:xfrm>
            <a:off x="360049" y="695196"/>
            <a:ext cx="8332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dirty="0">
                <a:solidFill>
                  <a:schemeClr val="accent4">
                    <a:lumMod val="75000"/>
                  </a:schemeClr>
                </a:solidFill>
              </a:rPr>
              <a:t>Magnitudine assoluta</a:t>
            </a:r>
            <a:r>
              <a:rPr lang="it-IT" dirty="0"/>
              <a:t>: misura la luminosità se tutti gli oggetti fossero alla stessa distanza dalla Terra. Per convenzione la distanza è 10 parsec (32,6 anni luce)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179512" y="1798249"/>
            <a:ext cx="3698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S = luminosità apparente</a:t>
            </a:r>
          </a:p>
          <a:p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S</a:t>
            </a:r>
            <a:r>
              <a:rPr lang="it-IT" baseline="-25000" dirty="0">
                <a:solidFill>
                  <a:schemeClr val="accent1">
                    <a:lumMod val="50000"/>
                  </a:schemeClr>
                </a:solidFill>
              </a:rPr>
              <a:t>0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 = luminosità apparente a 10 parsec</a:t>
            </a:r>
          </a:p>
        </p:txBody>
      </p:sp>
      <p:graphicFrame>
        <p:nvGraphicFramePr>
          <p:cNvPr id="13" name="Oggetto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8213740"/>
              </p:ext>
            </p:extLst>
          </p:nvPr>
        </p:nvGraphicFramePr>
        <p:xfrm>
          <a:off x="862013" y="3355975"/>
          <a:ext cx="6937375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5" imgW="3200400" imgH="457200" progId="Equation.3">
                  <p:embed/>
                </p:oleObj>
              </mc:Choice>
              <mc:Fallback>
                <p:oleObj name="Equazione" r:id="rId5" imgW="3200400" imgH="457200" progId="Equation.3">
                  <p:embed/>
                  <p:pic>
                    <p:nvPicPr>
                      <p:cNvPr id="13" name="Oggetto 1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62013" y="3355975"/>
                        <a:ext cx="6937375" cy="990600"/>
                      </a:xfrm>
                      <a:prstGeom prst="rect">
                        <a:avLst/>
                      </a:prstGeom>
                      <a:ln w="28575">
                        <a:solidFill>
                          <a:schemeClr val="accent1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CasellaDiTesto 13"/>
          <p:cNvSpPr txBox="1"/>
          <p:nvPr/>
        </p:nvSpPr>
        <p:spPr>
          <a:xfrm>
            <a:off x="91733" y="4469398"/>
            <a:ext cx="8800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dirty="0"/>
              <a:t>Magnitudine assoluta e distanza sono sinonimi: nota una delle due è possibile ricavare l’altra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325757" y="1428917"/>
            <a:ext cx="8332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dirty="0"/>
              <a:t>La luminosità di un oggetto è inversamente proporzionale al quadrato della distanza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CE0AE0A-7F3C-837B-D482-13B73D5D7858}"/>
              </a:ext>
            </a:extLst>
          </p:cNvPr>
          <p:cNvSpPr txBox="1"/>
          <p:nvPr/>
        </p:nvSpPr>
        <p:spPr>
          <a:xfrm>
            <a:off x="5292080" y="1832434"/>
            <a:ext cx="3698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10 = distanza in parsec</a:t>
            </a:r>
          </a:p>
          <a:p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d = distanza in parsec</a:t>
            </a:r>
          </a:p>
        </p:txBody>
      </p:sp>
    </p:spTree>
    <p:extLst>
      <p:ext uri="{BB962C8B-B14F-4D97-AF65-F5344CB8AC3E}">
        <p14:creationId xmlns:p14="http://schemas.microsoft.com/office/powerpoint/2010/main" val="239834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Magnitudine assoluta: Esercizio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291345" y="767593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Sole (Sistema Solare) = -26,8</a:t>
            </a:r>
          </a:p>
        </p:txBody>
      </p:sp>
      <p:graphicFrame>
        <p:nvGraphicFramePr>
          <p:cNvPr id="11" name="Oggetto 10"/>
          <p:cNvGraphicFramePr>
            <a:graphicFrameLocks noChangeAspect="1"/>
          </p:cNvGraphicFramePr>
          <p:nvPr/>
        </p:nvGraphicFramePr>
        <p:xfrm>
          <a:off x="611560" y="1419622"/>
          <a:ext cx="2781300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3" imgW="1282680" imgH="203040" progId="Equation.3">
                  <p:embed/>
                </p:oleObj>
              </mc:Choice>
              <mc:Fallback>
                <p:oleObj name="Equazione" r:id="rId3" imgW="1282680" imgH="203040" progId="Equation.3">
                  <p:embed/>
                  <p:pic>
                    <p:nvPicPr>
                      <p:cNvPr id="11" name="Oggetto 10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11560" y="1419622"/>
                        <a:ext cx="2781300" cy="441325"/>
                      </a:xfrm>
                      <a:prstGeom prst="rect">
                        <a:avLst/>
                      </a:prstGeom>
                      <a:ln w="28575">
                        <a:solidFill>
                          <a:schemeClr val="accent1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ggetto 11"/>
          <p:cNvGraphicFramePr>
            <a:graphicFrameLocks noChangeAspect="1"/>
          </p:cNvGraphicFramePr>
          <p:nvPr/>
        </p:nvGraphicFramePr>
        <p:xfrm>
          <a:off x="5017798" y="1417165"/>
          <a:ext cx="2589212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5" imgW="1193760" imgH="203040" progId="Equation.3">
                  <p:embed/>
                </p:oleObj>
              </mc:Choice>
              <mc:Fallback>
                <p:oleObj name="Equazione" r:id="rId5" imgW="1193760" imgH="203040" progId="Equation.3">
                  <p:embed/>
                  <p:pic>
                    <p:nvPicPr>
                      <p:cNvPr id="12" name="Oggetto 1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017798" y="1417165"/>
                        <a:ext cx="2589212" cy="441325"/>
                      </a:xfrm>
                      <a:prstGeom prst="rect">
                        <a:avLst/>
                      </a:prstGeom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ln w="28575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reccia in giù 12"/>
          <p:cNvSpPr/>
          <p:nvPr/>
        </p:nvSpPr>
        <p:spPr>
          <a:xfrm rot="16200000">
            <a:off x="3959932" y="1418651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/>
          <p:cNvSpPr txBox="1"/>
          <p:nvPr/>
        </p:nvSpPr>
        <p:spPr>
          <a:xfrm>
            <a:off x="179512" y="2755969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Distanza in parsec: </a:t>
            </a:r>
          </a:p>
          <a:p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1pc ≈ 206265 UA</a:t>
            </a:r>
          </a:p>
        </p:txBody>
      </p:sp>
      <p:sp>
        <p:nvSpPr>
          <p:cNvPr id="16" name="Freccia in giù 15"/>
          <p:cNvSpPr/>
          <p:nvPr/>
        </p:nvSpPr>
        <p:spPr>
          <a:xfrm rot="16200000">
            <a:off x="2319689" y="2905357"/>
            <a:ext cx="288032" cy="3475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CasellaDiTesto 16"/>
          <p:cNvSpPr txBox="1"/>
          <p:nvPr/>
        </p:nvSpPr>
        <p:spPr>
          <a:xfrm>
            <a:off x="2735796" y="2788615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dirty="0"/>
              <a:t>Il Sole è per definizione a 1UA</a:t>
            </a:r>
          </a:p>
        </p:txBody>
      </p:sp>
      <p:sp>
        <p:nvSpPr>
          <p:cNvPr id="18" name="Freccia in giù 17"/>
          <p:cNvSpPr/>
          <p:nvPr/>
        </p:nvSpPr>
        <p:spPr>
          <a:xfrm rot="16200000">
            <a:off x="4714857" y="2905359"/>
            <a:ext cx="288032" cy="3475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19" name="Oggetto 18"/>
          <p:cNvGraphicFramePr>
            <a:graphicFrameLocks noChangeAspect="1"/>
          </p:cNvGraphicFramePr>
          <p:nvPr/>
        </p:nvGraphicFramePr>
        <p:xfrm>
          <a:off x="5143970" y="2858470"/>
          <a:ext cx="3800475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7" imgW="1752480" imgH="203040" progId="Equation.3">
                  <p:embed/>
                </p:oleObj>
              </mc:Choice>
              <mc:Fallback>
                <p:oleObj name="Equazione" r:id="rId7" imgW="1752480" imgH="203040" progId="Equation.3">
                  <p:embed/>
                  <p:pic>
                    <p:nvPicPr>
                      <p:cNvPr id="19" name="Oggetto 18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143970" y="2858470"/>
                        <a:ext cx="3800475" cy="441325"/>
                      </a:xfrm>
                      <a:prstGeom prst="rect">
                        <a:avLst/>
                      </a:prstGeom>
                      <a:ln w="2857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ggetto 20"/>
          <p:cNvGraphicFramePr>
            <a:graphicFrameLocks noChangeAspect="1"/>
          </p:cNvGraphicFramePr>
          <p:nvPr/>
        </p:nvGraphicFramePr>
        <p:xfrm>
          <a:off x="718914" y="4094035"/>
          <a:ext cx="7850188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9" imgW="3619440" imgH="203040" progId="Equation.3">
                  <p:embed/>
                </p:oleObj>
              </mc:Choice>
              <mc:Fallback>
                <p:oleObj name="Equazione" r:id="rId9" imgW="3619440" imgH="203040" progId="Equation.3">
                  <p:embed/>
                  <p:pic>
                    <p:nvPicPr>
                      <p:cNvPr id="21" name="Oggetto 20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18914" y="4094035"/>
                        <a:ext cx="7850188" cy="441325"/>
                      </a:xfrm>
                      <a:prstGeom prst="rect">
                        <a:avLst/>
                      </a:prstGeom>
                      <a:ln w="28575">
                        <a:solidFill>
                          <a:schemeClr val="accent1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CasellaDiTesto 21"/>
          <p:cNvSpPr txBox="1"/>
          <p:nvPr/>
        </p:nvSpPr>
        <p:spPr>
          <a:xfrm>
            <a:off x="251307" y="2293514"/>
            <a:ext cx="3456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Calcolo Distanza in parsec (pc)</a:t>
            </a:r>
            <a:endParaRPr lang="it-IT" sz="1600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291345" y="3543415"/>
            <a:ext cx="3456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Magnitudine assoluta</a:t>
            </a:r>
            <a:endParaRPr lang="it-IT" sz="1600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0" name="CasellaDiTesto 19">
            <a:hlinkClick r:id="" action="ppaction://noaction"/>
          </p:cNvPr>
          <p:cNvSpPr txBox="1"/>
          <p:nvPr/>
        </p:nvSpPr>
        <p:spPr>
          <a:xfrm>
            <a:off x="8360921" y="4742153"/>
            <a:ext cx="540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i="1" dirty="0">
                <a:solidFill>
                  <a:schemeClr val="accent1">
                    <a:lumMod val="75000"/>
                  </a:schemeClr>
                </a:solidFill>
              </a:rPr>
              <a:t>HR</a:t>
            </a:r>
          </a:p>
        </p:txBody>
      </p:sp>
    </p:spTree>
    <p:extLst>
      <p:ext uri="{BB962C8B-B14F-4D97-AF65-F5344CB8AC3E}">
        <p14:creationId xmlns:p14="http://schemas.microsoft.com/office/powerpoint/2010/main" val="221511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Come osservare il Sole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33" name="CasellaDiTesto 32"/>
          <p:cNvSpPr txBox="1"/>
          <p:nvPr/>
        </p:nvSpPr>
        <p:spPr>
          <a:xfrm>
            <a:off x="827584" y="717679"/>
            <a:ext cx="6840761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algn="ctr"/>
            <a:r>
              <a:rPr lang="it-IT" sz="1600" dirty="0">
                <a:solidFill>
                  <a:schemeClr val="accent4">
                    <a:lumMod val="40000"/>
                    <a:lumOff val="60000"/>
                  </a:schemeClr>
                </a:solidFill>
                <a:highlight>
                  <a:srgbClr val="FF0000"/>
                </a:highlight>
              </a:rPr>
              <a:t>Condizioni OBBLIGATORIE</a:t>
            </a:r>
            <a:r>
              <a:rPr lang="it-IT" sz="1600" dirty="0"/>
              <a:t>: mai guardare il Sole con gli occhi senza protezioni!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402432" y="3651870"/>
            <a:ext cx="20882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Occhialini </a:t>
            </a:r>
            <a:r>
              <a:rPr lang="it-IT" sz="1600" dirty="0" err="1">
                <a:solidFill>
                  <a:schemeClr val="accent4">
                    <a:lumMod val="75000"/>
                  </a:schemeClr>
                </a:solidFill>
              </a:rPr>
              <a:t>Astrosolar</a:t>
            </a:r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: </a:t>
            </a:r>
            <a:r>
              <a:rPr lang="it-IT" sz="1600" dirty="0"/>
              <a:t>occhialini con filtro </a:t>
            </a:r>
            <a:r>
              <a:rPr lang="it-IT" sz="1600" dirty="0" err="1"/>
              <a:t>Astrosolar</a:t>
            </a:r>
            <a:r>
              <a:rPr lang="it-IT" sz="1600" dirty="0"/>
              <a:t> e possono essere usati davanti gli occhiali da vista</a:t>
            </a:r>
          </a:p>
        </p:txBody>
      </p:sp>
      <p:sp>
        <p:nvSpPr>
          <p:cNvPr id="17" name="Freccia in giù 16">
            <a:extLst>
              <a:ext uri="{FF2B5EF4-FFF2-40B4-BE49-F238E27FC236}">
                <a16:creationId xmlns:a16="http://schemas.microsoft.com/office/drawing/2014/main" id="{FE4ACC5F-40A0-4AB9-B826-E7561B912683}"/>
              </a:ext>
            </a:extLst>
          </p:cNvPr>
          <p:cNvSpPr/>
          <p:nvPr/>
        </p:nvSpPr>
        <p:spPr>
          <a:xfrm>
            <a:off x="4355976" y="1218385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3F3D92D-9DA8-47EE-9DAF-9A29B289E4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565" y="1713701"/>
            <a:ext cx="2160240" cy="1190983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49167164-75DF-44B9-87D4-8AF41D3FE6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1780" y="1741399"/>
            <a:ext cx="1180439" cy="1672707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6FA9F26F-4E79-4DD8-97FA-41786C1C89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4248" y="1379607"/>
            <a:ext cx="1452343" cy="2028496"/>
          </a:xfrm>
          <a:prstGeom prst="rect">
            <a:avLst/>
          </a:prstGeom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640017B1-91AC-4D58-A14F-C3846ABA646C}"/>
              </a:ext>
            </a:extLst>
          </p:cNvPr>
          <p:cNvSpPr txBox="1"/>
          <p:nvPr/>
        </p:nvSpPr>
        <p:spPr>
          <a:xfrm>
            <a:off x="3599892" y="3651870"/>
            <a:ext cx="20882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Filtro </a:t>
            </a:r>
            <a:r>
              <a:rPr lang="it-IT" sz="1600" dirty="0" err="1">
                <a:solidFill>
                  <a:schemeClr val="accent4">
                    <a:lumMod val="75000"/>
                  </a:schemeClr>
                </a:solidFill>
              </a:rPr>
              <a:t>Astrosolar</a:t>
            </a:r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visuale ND=5;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Solo per fotografia ND=3,8;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F7120E23-A318-4403-85A5-E26D441EF983}"/>
              </a:ext>
            </a:extLst>
          </p:cNvPr>
          <p:cNvSpPr txBox="1"/>
          <p:nvPr/>
        </p:nvSpPr>
        <p:spPr>
          <a:xfrm>
            <a:off x="6588224" y="3579862"/>
            <a:ext cx="20882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Filtro elettronico </a:t>
            </a:r>
            <a:r>
              <a:rPr lang="it-IT" sz="1600" dirty="0" err="1">
                <a:solidFill>
                  <a:schemeClr val="accent4">
                    <a:lumMod val="75000"/>
                  </a:schemeClr>
                </a:solidFill>
              </a:rPr>
              <a:t>Daystar</a:t>
            </a:r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:</a:t>
            </a:r>
          </a:p>
          <a:p>
            <a:r>
              <a:rPr lang="it-IT" sz="1600" dirty="0"/>
              <a:t>Filtro che va inserito prima dell’oculare;</a:t>
            </a:r>
          </a:p>
        </p:txBody>
      </p:sp>
    </p:spTree>
    <p:extLst>
      <p:ext uri="{BB962C8B-B14F-4D97-AF65-F5344CB8AC3E}">
        <p14:creationId xmlns:p14="http://schemas.microsoft.com/office/powerpoint/2010/main" val="412373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4" grpId="0"/>
      <p:bldP spid="2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Come osservare il Sole: filtro </a:t>
            </a:r>
            <a:r>
              <a:rPr lang="it-IT" sz="2400" b="1" i="1" dirty="0" err="1">
                <a:solidFill>
                  <a:srgbClr val="C00000"/>
                </a:solidFill>
              </a:rPr>
              <a:t>Astrosolar</a:t>
            </a:r>
            <a:endParaRPr lang="it-IT" sz="2400" b="1" i="1" dirty="0">
              <a:solidFill>
                <a:srgbClr val="C00000"/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33" name="CasellaDiTesto 32"/>
          <p:cNvSpPr txBox="1"/>
          <p:nvPr/>
        </p:nvSpPr>
        <p:spPr>
          <a:xfrm>
            <a:off x="827584" y="717679"/>
            <a:ext cx="6840761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algn="ctr"/>
            <a:r>
              <a:rPr lang="it-IT" sz="1600" dirty="0">
                <a:solidFill>
                  <a:schemeClr val="accent4">
                    <a:lumMod val="40000"/>
                    <a:lumOff val="60000"/>
                  </a:schemeClr>
                </a:solidFill>
                <a:highlight>
                  <a:srgbClr val="FF0000"/>
                </a:highlight>
              </a:rPr>
              <a:t>Condizioni OBBLIGATORIE</a:t>
            </a:r>
            <a:r>
              <a:rPr lang="it-IT" sz="1600" dirty="0"/>
              <a:t>: mai guardare il Sole con gli occhi senza protezioni!</a:t>
            </a:r>
          </a:p>
        </p:txBody>
      </p:sp>
      <p:sp>
        <p:nvSpPr>
          <p:cNvPr id="17" name="Freccia in giù 16">
            <a:extLst>
              <a:ext uri="{FF2B5EF4-FFF2-40B4-BE49-F238E27FC236}">
                <a16:creationId xmlns:a16="http://schemas.microsoft.com/office/drawing/2014/main" id="{FE4ACC5F-40A0-4AB9-B826-E7561B912683}"/>
              </a:ext>
            </a:extLst>
          </p:cNvPr>
          <p:cNvSpPr/>
          <p:nvPr/>
        </p:nvSpPr>
        <p:spPr>
          <a:xfrm rot="16200000">
            <a:off x="2317908" y="1484060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49167164-75DF-44B9-87D4-8AF41D3FE6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507" y="1231340"/>
            <a:ext cx="1180439" cy="1672707"/>
          </a:xfrm>
          <a:prstGeom prst="rect">
            <a:avLst/>
          </a:prstGeom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F7120E23-A318-4403-85A5-E26D441EF983}"/>
              </a:ext>
            </a:extLst>
          </p:cNvPr>
          <p:cNvSpPr txBox="1"/>
          <p:nvPr/>
        </p:nvSpPr>
        <p:spPr>
          <a:xfrm>
            <a:off x="3275856" y="1218385"/>
            <a:ext cx="54726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Si sceglie il formato del foglio in base all’apertura del telescopio e magari anche del cercatore;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Ci sono istruzioni per la costruzione del filtro con semplici strumenti (stile Art Attack);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600" dirty="0"/>
          </a:p>
        </p:txBody>
      </p:sp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139142AB-5AED-481C-8142-B885787E62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632807"/>
            <a:ext cx="2779739" cy="1563603"/>
          </a:xfrm>
          <a:prstGeom prst="rect">
            <a:avLst/>
          </a:prstGeom>
        </p:spPr>
      </p:pic>
      <p:pic>
        <p:nvPicPr>
          <p:cNvPr id="10" name="Immagine 9" descr="Immagine che contiene testo&#10;&#10;Descrizione generata automaticamente">
            <a:extLst>
              <a:ext uri="{FF2B5EF4-FFF2-40B4-BE49-F238E27FC236}">
                <a16:creationId xmlns:a16="http://schemas.microsoft.com/office/drawing/2014/main" id="{3D2322FF-5FE8-40B4-A9E2-799AB11B05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632807"/>
            <a:ext cx="2779739" cy="1563603"/>
          </a:xfrm>
          <a:prstGeom prst="rect">
            <a:avLst/>
          </a:prstGeom>
        </p:spPr>
      </p:pic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7539B453-A688-4B1E-9A02-E4DB04AFF5D9}"/>
              </a:ext>
            </a:extLst>
          </p:cNvPr>
          <p:cNvCxnSpPr>
            <a:cxnSpLocks/>
          </p:cNvCxnSpPr>
          <p:nvPr/>
        </p:nvCxnSpPr>
        <p:spPr>
          <a:xfrm flipH="1">
            <a:off x="4355976" y="2872971"/>
            <a:ext cx="1008112" cy="33149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e 17">
            <a:extLst>
              <a:ext uri="{FF2B5EF4-FFF2-40B4-BE49-F238E27FC236}">
                <a16:creationId xmlns:a16="http://schemas.microsoft.com/office/drawing/2014/main" id="{180332DF-D1E9-4C8A-B096-178EDA516D72}"/>
              </a:ext>
            </a:extLst>
          </p:cNvPr>
          <p:cNvSpPr/>
          <p:nvPr/>
        </p:nvSpPr>
        <p:spPr>
          <a:xfrm>
            <a:off x="3707904" y="3795886"/>
            <a:ext cx="576064" cy="322512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Parentesi graffa chiusa 18">
            <a:extLst>
              <a:ext uri="{FF2B5EF4-FFF2-40B4-BE49-F238E27FC236}">
                <a16:creationId xmlns:a16="http://schemas.microsoft.com/office/drawing/2014/main" id="{A3360E5B-B8AA-4AED-BB9E-2EC1B302A91D}"/>
              </a:ext>
            </a:extLst>
          </p:cNvPr>
          <p:cNvSpPr/>
          <p:nvPr/>
        </p:nvSpPr>
        <p:spPr>
          <a:xfrm rot="5400000">
            <a:off x="5723578" y="2208014"/>
            <a:ext cx="432048" cy="460961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5A851365-FBE6-478F-9548-E49CA1EC9530}"/>
              </a:ext>
            </a:extLst>
          </p:cNvPr>
          <p:cNvSpPr txBox="1"/>
          <p:nvPr/>
        </p:nvSpPr>
        <p:spPr>
          <a:xfrm>
            <a:off x="4831459" y="4742811"/>
            <a:ext cx="2363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algn="ctr"/>
            <a:r>
              <a:rPr lang="it-IT" sz="1600" dirty="0"/>
              <a:t>Solo uso fotografico</a:t>
            </a:r>
          </a:p>
        </p:txBody>
      </p:sp>
      <p:sp>
        <p:nvSpPr>
          <p:cNvPr id="15" name="Parentesi graffa chiusa 14">
            <a:extLst>
              <a:ext uri="{FF2B5EF4-FFF2-40B4-BE49-F238E27FC236}">
                <a16:creationId xmlns:a16="http://schemas.microsoft.com/office/drawing/2014/main" id="{4C4EBE1E-7ADE-4061-A64A-665CE8FF5F86}"/>
              </a:ext>
            </a:extLst>
          </p:cNvPr>
          <p:cNvSpPr/>
          <p:nvPr/>
        </p:nvSpPr>
        <p:spPr>
          <a:xfrm rot="5400000">
            <a:off x="2519772" y="3842711"/>
            <a:ext cx="432048" cy="136815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2BF2CA3D-70EE-4EEF-9AF1-0F739321A5A4}"/>
              </a:ext>
            </a:extLst>
          </p:cNvPr>
          <p:cNvSpPr txBox="1"/>
          <p:nvPr/>
        </p:nvSpPr>
        <p:spPr>
          <a:xfrm>
            <a:off x="1623946" y="4742811"/>
            <a:ext cx="24741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algn="ctr"/>
            <a:r>
              <a:rPr lang="it-IT" sz="1600" dirty="0"/>
              <a:t>Uso visuale</a:t>
            </a:r>
          </a:p>
        </p:txBody>
      </p:sp>
    </p:spTree>
    <p:extLst>
      <p:ext uri="{BB962C8B-B14F-4D97-AF65-F5344CB8AC3E}">
        <p14:creationId xmlns:p14="http://schemas.microsoft.com/office/powerpoint/2010/main" val="354907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3" grpId="0"/>
      <p:bldP spid="15" grpId="0" animBg="1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Come osservare il Sole: filtro </a:t>
            </a:r>
            <a:r>
              <a:rPr lang="it-IT" sz="2400" b="1" i="1" dirty="0" err="1">
                <a:solidFill>
                  <a:srgbClr val="C00000"/>
                </a:solidFill>
              </a:rPr>
              <a:t>Daystar</a:t>
            </a:r>
            <a:endParaRPr lang="it-IT" sz="2400" b="1" i="1" dirty="0">
              <a:solidFill>
                <a:srgbClr val="C00000"/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33" name="CasellaDiTesto 32"/>
          <p:cNvSpPr txBox="1"/>
          <p:nvPr/>
        </p:nvSpPr>
        <p:spPr>
          <a:xfrm>
            <a:off x="827584" y="717679"/>
            <a:ext cx="6840761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algn="ctr"/>
            <a:r>
              <a:rPr lang="it-IT" sz="1600" dirty="0">
                <a:solidFill>
                  <a:schemeClr val="accent4">
                    <a:lumMod val="40000"/>
                    <a:lumOff val="60000"/>
                  </a:schemeClr>
                </a:solidFill>
                <a:highlight>
                  <a:srgbClr val="FF0000"/>
                </a:highlight>
              </a:rPr>
              <a:t>Condizioni OBBLIGATORIE</a:t>
            </a:r>
            <a:r>
              <a:rPr lang="it-IT" sz="1600" dirty="0"/>
              <a:t>: mai guardare il Sole con gli occhi senza protezioni!</a:t>
            </a:r>
          </a:p>
        </p:txBody>
      </p:sp>
      <p:sp>
        <p:nvSpPr>
          <p:cNvPr id="17" name="Freccia in giù 16">
            <a:extLst>
              <a:ext uri="{FF2B5EF4-FFF2-40B4-BE49-F238E27FC236}">
                <a16:creationId xmlns:a16="http://schemas.microsoft.com/office/drawing/2014/main" id="{FE4ACC5F-40A0-4AB9-B826-E7561B912683}"/>
              </a:ext>
            </a:extLst>
          </p:cNvPr>
          <p:cNvSpPr/>
          <p:nvPr/>
        </p:nvSpPr>
        <p:spPr>
          <a:xfrm rot="16200000">
            <a:off x="2317908" y="1484060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F7120E23-A318-4403-85A5-E26D441EF983}"/>
              </a:ext>
            </a:extLst>
          </p:cNvPr>
          <p:cNvSpPr txBox="1"/>
          <p:nvPr/>
        </p:nvSpPr>
        <p:spPr>
          <a:xfrm>
            <a:off x="3275856" y="1218385"/>
            <a:ext cx="547260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Filtro elettronico che va inserito dopo la diagonale;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Per telescopi con apertura maggiore di 80 mm è consigliabile usare un filtro ERF da porre davanti al telescopio;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Per telescopi minori di 80 mm è consigliabile usare un filtro UV/IR da avvitare prima della diagonale o direttamente sul filtro 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600" dirty="0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D5F232B2-C6C4-4A55-8C55-835CED6212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950" y="1218386"/>
            <a:ext cx="1226746" cy="17134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Immagine 2" descr="Immagine che contiene cielo, esterni&#10;&#10;Descrizione generata automaticamente">
            <a:extLst>
              <a:ext uri="{FF2B5EF4-FFF2-40B4-BE49-F238E27FC236}">
                <a16:creationId xmlns:a16="http://schemas.microsoft.com/office/drawing/2014/main" id="{0BA23E61-EC69-4883-BE6E-A99F7ADC34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88" t="1" r="27843" b="4228"/>
          <a:stretch/>
        </p:blipFill>
        <p:spPr>
          <a:xfrm>
            <a:off x="2280217" y="2715766"/>
            <a:ext cx="1110451" cy="231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280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6590"/>
            <a:ext cx="7596336" cy="8572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en-US" altLang="ko-KR" sz="4000" i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맑은 고딕" pitchFamily="50" charset="-127"/>
              </a:rPr>
              <a:t>Il Sole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763688" y="884466"/>
            <a:ext cx="6707088" cy="2702278"/>
          </a:xfrm>
          <a:noFill/>
        </p:spPr>
        <p:txBody>
          <a:bodyPr wrap="square" rtlCol="0">
            <a:spAutoFit/>
          </a:bodyPr>
          <a:lstStyle/>
          <a:p>
            <a:pPr defTabSz="457200" latinLnBrk="0">
              <a:buFont typeface="+mj-lt"/>
              <a:buAutoNum type="arabicPeriod" startAt="3"/>
            </a:pP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Eclissi di Sole</a:t>
            </a:r>
          </a:p>
          <a:p>
            <a:pPr defTabSz="457200" latinLnBrk="0">
              <a:buFont typeface="Wingdings" panose="05000000000000000000" pitchFamily="2" charset="2"/>
              <a:buChar char="Ø"/>
            </a:pPr>
            <a:r>
              <a:rPr lang="it-IT" altLang="ko-KR" sz="1600" i="1" dirty="0">
                <a:solidFill>
                  <a:schemeClr val="accent1">
                    <a:lumMod val="50000"/>
                  </a:schemeClr>
                </a:solidFill>
              </a:rPr>
              <a:t>La magnitudine</a:t>
            </a:r>
          </a:p>
          <a:p>
            <a:pPr defTabSz="457200" latinLnBrk="0">
              <a:buFont typeface="+mj-lt"/>
              <a:buAutoNum type="arabicPeriod"/>
            </a:pP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Magnitudine apparente</a:t>
            </a:r>
          </a:p>
          <a:p>
            <a:pPr defTabSz="457200" latinLnBrk="0">
              <a:buFont typeface="+mj-lt"/>
              <a:buAutoNum type="arabicPeriod"/>
            </a:pP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Magnitudine apparente: esercizio</a:t>
            </a:r>
          </a:p>
          <a:p>
            <a:pPr defTabSz="457200" latinLnBrk="0">
              <a:buFont typeface="+mj-lt"/>
              <a:buAutoNum type="arabicPeriod"/>
            </a:pP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Magnitudine assoluta</a:t>
            </a:r>
          </a:p>
          <a:p>
            <a:pPr defTabSz="457200" latinLnBrk="0">
              <a:buFont typeface="+mj-lt"/>
              <a:buAutoNum type="arabicPeriod"/>
            </a:pP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Magnitudine assoluta esercizio</a:t>
            </a:r>
          </a:p>
          <a:p>
            <a:pPr defTabSz="457200" latinLnBrk="0">
              <a:buFont typeface="Wingdings" panose="05000000000000000000" pitchFamily="2" charset="2"/>
              <a:buChar char="Ø"/>
            </a:pPr>
            <a:r>
              <a:rPr lang="it-IT" altLang="ko-KR" sz="1600" i="1" dirty="0">
                <a:solidFill>
                  <a:schemeClr val="accent1">
                    <a:lumMod val="50000"/>
                  </a:schemeClr>
                </a:solidFill>
              </a:rPr>
              <a:t>Come si osserva il Sole</a:t>
            </a:r>
          </a:p>
          <a:p>
            <a:pPr defTabSz="457200" latinLnBrk="0">
              <a:buFont typeface="+mj-lt"/>
              <a:buAutoNum type="arabicPeriod"/>
            </a:pPr>
            <a:r>
              <a:rPr lang="it-IT" altLang="ko-KR" sz="1600" dirty="0" err="1">
                <a:solidFill>
                  <a:schemeClr val="accent1">
                    <a:lumMod val="50000"/>
                  </a:schemeClr>
                </a:solidFill>
              </a:rPr>
              <a:t>Astrosolar</a:t>
            </a:r>
            <a:endParaRPr lang="it-IT" altLang="ko-KR" sz="1600" dirty="0">
              <a:solidFill>
                <a:schemeClr val="accent1">
                  <a:lumMod val="50000"/>
                </a:schemeClr>
              </a:solidFill>
            </a:endParaRPr>
          </a:p>
          <a:p>
            <a:pPr defTabSz="457200" latinLnBrk="0">
              <a:buFont typeface="+mj-lt"/>
              <a:buAutoNum type="arabicPeriod"/>
            </a:pPr>
            <a:r>
              <a:rPr lang="it-IT" altLang="ko-KR" sz="1600" dirty="0" err="1">
                <a:solidFill>
                  <a:schemeClr val="accent1">
                    <a:lumMod val="50000"/>
                  </a:schemeClr>
                </a:solidFill>
              </a:rPr>
              <a:t>Daystar</a:t>
            </a:r>
            <a:endParaRPr lang="it-IT" altLang="ko-KR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" name="Freccia a destra 15">
            <a:hlinkClick r:id="rId2" action="ppaction://hlinksldjump"/>
          </p:cNvPr>
          <p:cNvSpPr/>
          <p:nvPr/>
        </p:nvSpPr>
        <p:spPr>
          <a:xfrm>
            <a:off x="7233766" y="931875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Freccia a destra 45">
            <a:hlinkClick r:id="rId3" action="ppaction://hlinksldjump"/>
          </p:cNvPr>
          <p:cNvSpPr/>
          <p:nvPr/>
        </p:nvSpPr>
        <p:spPr>
          <a:xfrm>
            <a:off x="7234911" y="1203598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7" name="Freccia a destra 46">
            <a:hlinkClick r:id="rId4" action="ppaction://hlinksldjump"/>
          </p:cNvPr>
          <p:cNvSpPr/>
          <p:nvPr/>
        </p:nvSpPr>
        <p:spPr>
          <a:xfrm>
            <a:off x="7229181" y="1504820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Freccia a destra 47">
            <a:hlinkClick r:id="rId5" action="ppaction://hlinksldjump"/>
          </p:cNvPr>
          <p:cNvSpPr/>
          <p:nvPr/>
        </p:nvSpPr>
        <p:spPr>
          <a:xfrm>
            <a:off x="7234911" y="1784699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9" name="Freccia a destra 48">
            <a:hlinkClick r:id="rId6" action="ppaction://hlinksldjump"/>
          </p:cNvPr>
          <p:cNvSpPr/>
          <p:nvPr/>
        </p:nvSpPr>
        <p:spPr>
          <a:xfrm>
            <a:off x="7241787" y="2081188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0" name="Freccia a destra 49">
            <a:hlinkClick r:id="rId7" action="ppaction://hlinksldjump"/>
          </p:cNvPr>
          <p:cNvSpPr/>
          <p:nvPr/>
        </p:nvSpPr>
        <p:spPr>
          <a:xfrm>
            <a:off x="7241787" y="2386130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1" name="Freccia a destra 50">
            <a:hlinkClick r:id="rId8" action="ppaction://hlinksldjump"/>
          </p:cNvPr>
          <p:cNvSpPr/>
          <p:nvPr/>
        </p:nvSpPr>
        <p:spPr>
          <a:xfrm>
            <a:off x="7242933" y="2680476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2" name="Freccia a destra 51">
            <a:hlinkClick r:id="rId9" action="ppaction://hlinksldjump"/>
          </p:cNvPr>
          <p:cNvSpPr/>
          <p:nvPr/>
        </p:nvSpPr>
        <p:spPr>
          <a:xfrm>
            <a:off x="7241787" y="2967231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3" name="Freccia a destra 52">
            <a:hlinkClick r:id="rId10" action="ppaction://hlinksldjump"/>
          </p:cNvPr>
          <p:cNvSpPr/>
          <p:nvPr/>
        </p:nvSpPr>
        <p:spPr>
          <a:xfrm>
            <a:off x="7242933" y="3243989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165215"/>
            <a:ext cx="50406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1382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Cosa osserveremo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33" name="CasellaDiTesto 32"/>
          <p:cNvSpPr txBox="1"/>
          <p:nvPr/>
        </p:nvSpPr>
        <p:spPr>
          <a:xfrm>
            <a:off x="827584" y="717679"/>
            <a:ext cx="6840761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algn="ctr"/>
            <a:r>
              <a:rPr lang="it-IT" sz="1600" dirty="0">
                <a:solidFill>
                  <a:schemeClr val="accent4">
                    <a:lumMod val="40000"/>
                    <a:lumOff val="60000"/>
                  </a:schemeClr>
                </a:solidFill>
                <a:highlight>
                  <a:srgbClr val="FF0000"/>
                </a:highlight>
              </a:rPr>
              <a:t>Condizioni OBBLIGATORIE</a:t>
            </a:r>
            <a:r>
              <a:rPr lang="it-IT" sz="1600" dirty="0"/>
              <a:t>: mai guardare il Sole con gli occhi senza protezioni!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B91B5CE-7C74-480F-ABF8-C0048C7D23D6}"/>
              </a:ext>
            </a:extLst>
          </p:cNvPr>
          <p:cNvSpPr txBox="1"/>
          <p:nvPr/>
        </p:nvSpPr>
        <p:spPr>
          <a:xfrm>
            <a:off x="1979712" y="4257115"/>
            <a:ext cx="457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 latinLnBrk="0"/>
            <a:r>
              <a:rPr lang="it-IT" sz="18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  <a:hlinkClick r:id="rId4"/>
              </a:rPr>
              <a:t>https://www.swpc.noaa.gov/</a:t>
            </a:r>
            <a:endParaRPr lang="it-IT" sz="1800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pPr algn="ctr" defTabSz="457200" latinLnBrk="0"/>
            <a:r>
              <a:rPr lang="it-IT" sz="18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  <a:hlinkClick r:id="rId5"/>
              </a:rPr>
              <a:t>https://watchers.news/swx/#!/overview</a:t>
            </a:r>
            <a:endParaRPr lang="it-IT" sz="1800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pPr algn="ctr" defTabSz="457200" latinLnBrk="0"/>
            <a:endParaRPr lang="it-IT" dirty="0">
              <a:solidFill>
                <a:schemeClr val="accent1">
                  <a:lumMod val="50000"/>
                </a:schemeClr>
              </a:solidFill>
            </a:endParaRPr>
          </a:p>
          <a:p>
            <a:pPr algn="ctr" defTabSz="457200" latinLnBrk="0"/>
            <a:endParaRPr lang="it-IT" sz="1800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EE72AD6-52E3-4680-44E4-8917D49428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9008" y="1196386"/>
            <a:ext cx="2789650" cy="288753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BFF6C83-CE6E-2460-A2CA-8799A170E3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9276" y="1196387"/>
            <a:ext cx="2842251" cy="288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456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 err="1">
                <a:solidFill>
                  <a:srgbClr val="C00000"/>
                </a:solidFill>
              </a:rPr>
              <a:t>Question</a:t>
            </a:r>
            <a:r>
              <a:rPr lang="it-IT" sz="2400" b="1" i="1" dirty="0">
                <a:solidFill>
                  <a:srgbClr val="C00000"/>
                </a:solidFill>
              </a:rPr>
              <a:t> time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2123728" y="847200"/>
            <a:ext cx="3931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algn="ctr"/>
            <a:r>
              <a:rPr lang="it-IT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Grazie per l’attenzione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327077"/>
            <a:ext cx="3499502" cy="374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248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Sole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77968"/>
            <a:ext cx="3168352" cy="1782198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779912" y="677968"/>
            <a:ext cx="4824536" cy="17851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11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Diametro equatoriale: 1392000 km</a:t>
            </a:r>
          </a:p>
          <a:p>
            <a:r>
              <a:rPr lang="it-IT" sz="11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Periodo di rotazione (all’equatore): 25 giorni </a:t>
            </a:r>
          </a:p>
          <a:p>
            <a:r>
              <a:rPr lang="it-IT" sz="11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Massa: 1,989X10</a:t>
            </a:r>
            <a:r>
              <a:rPr lang="it-IT" sz="1100" baseline="30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30</a:t>
            </a:r>
            <a:r>
              <a:rPr lang="it-IT" sz="11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kg</a:t>
            </a:r>
          </a:p>
          <a:p>
            <a:r>
              <a:rPr lang="it-IT" sz="11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Volume: 1,41X10</a:t>
            </a:r>
            <a:r>
              <a:rPr lang="it-IT" sz="1100" baseline="30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27</a:t>
            </a:r>
            <a:r>
              <a:rPr lang="it-IT" sz="11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m</a:t>
            </a:r>
            <a:r>
              <a:rPr lang="it-IT" sz="1100" baseline="30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3</a:t>
            </a:r>
          </a:p>
          <a:p>
            <a:r>
              <a:rPr lang="it-IT" sz="11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Densità: 1,41 g/cm</a:t>
            </a:r>
            <a:r>
              <a:rPr lang="it-IT" sz="1100" baseline="30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3</a:t>
            </a:r>
          </a:p>
          <a:p>
            <a:r>
              <a:rPr lang="it-IT" sz="11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Densità nel nucleo: 150 g/cm</a:t>
            </a:r>
            <a:r>
              <a:rPr lang="it-IT" sz="1100" baseline="30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3</a:t>
            </a:r>
          </a:p>
          <a:p>
            <a:r>
              <a:rPr lang="it-IT" sz="11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Temperatura alla superficie: 5770 °C</a:t>
            </a:r>
          </a:p>
          <a:p>
            <a:r>
              <a:rPr lang="it-IT" sz="11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Temperatura nel nucleo: 14000000°C</a:t>
            </a:r>
          </a:p>
          <a:p>
            <a:r>
              <a:rPr lang="it-IT" sz="11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Distanza dalla Terra (media): 1496000 km</a:t>
            </a:r>
          </a:p>
          <a:p>
            <a:r>
              <a:rPr lang="it-IT" sz="11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Periodo di rivoluzione attorno al centro della Galassia: 225 milioni di anni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558BC7CD-3F86-9ECE-07CD-AFC4DD3FCA3E}"/>
              </a:ext>
            </a:extLst>
          </p:cNvPr>
          <p:cNvGrpSpPr/>
          <p:nvPr/>
        </p:nvGrpSpPr>
        <p:grpSpPr>
          <a:xfrm>
            <a:off x="2058268" y="2582387"/>
            <a:ext cx="4428492" cy="2206285"/>
            <a:chOff x="2058268" y="2582387"/>
            <a:chExt cx="4428492" cy="2206285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CE4DE82E-E8F9-4334-B121-69FA71D2D9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58268" y="2582387"/>
              <a:ext cx="4428492" cy="2130689"/>
            </a:xfrm>
            <a:prstGeom prst="rect">
              <a:avLst/>
            </a:prstGeom>
          </p:spPr>
        </p:pic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BF08FB95-C213-4072-A0D2-B0436CB278A7}"/>
                </a:ext>
              </a:extLst>
            </p:cNvPr>
            <p:cNvSpPr txBox="1"/>
            <p:nvPr/>
          </p:nvSpPr>
          <p:spPr>
            <a:xfrm>
              <a:off x="2339752" y="4511673"/>
              <a:ext cx="396670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dirty="0"/>
                <a:t>Rotazione del Sole (www.attivitàsolare.com)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83872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Sole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009C69B-1012-41B2-9E36-E2CF26861BE0}"/>
              </a:ext>
            </a:extLst>
          </p:cNvPr>
          <p:cNvSpPr txBox="1"/>
          <p:nvPr/>
        </p:nvSpPr>
        <p:spPr>
          <a:xfrm>
            <a:off x="353770" y="843558"/>
            <a:ext cx="82146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defTabSz="914400" latinLnBrk="1"/>
            <a:r>
              <a:rPr lang="it-IT" sz="1400" i="1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Anno luce: </a:t>
            </a:r>
            <a:r>
              <a:rPr lang="it-IT" sz="1600" u="sng" dirty="0"/>
              <a:t>distanza</a:t>
            </a:r>
            <a:r>
              <a:rPr lang="it-IT" sz="1600" dirty="0"/>
              <a:t> percorsa dalla luce alla velocità di 300.000 km/s in un anno a.l. 9,461 10</a:t>
            </a:r>
            <a:r>
              <a:rPr lang="it-IT" sz="1600" baseline="30000" dirty="0"/>
              <a:t>12</a:t>
            </a:r>
            <a:r>
              <a:rPr lang="it-IT" sz="1600" dirty="0"/>
              <a:t> km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D782233-AAFF-4ACA-B493-E130D3576DA7}"/>
              </a:ext>
            </a:extLst>
          </p:cNvPr>
          <p:cNvSpPr txBox="1"/>
          <p:nvPr/>
        </p:nvSpPr>
        <p:spPr>
          <a:xfrm>
            <a:off x="323809" y="1392715"/>
            <a:ext cx="82146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defTabSz="914400" latinLnBrk="1"/>
            <a:r>
              <a:rPr lang="it-IT" sz="1400" i="1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Unità Astronomica: </a:t>
            </a:r>
            <a:r>
              <a:rPr lang="it-IT" sz="1600" dirty="0"/>
              <a:t>distanza media tra Terra-Sole 149.597.870 km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4375EDF-79CE-4579-9009-49D615ABDD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28" y="2283718"/>
            <a:ext cx="4714885" cy="2096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802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Sole: movimenti nella Galassia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6420C9DF-5829-4CCC-8DB3-00E50AF521F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030095"/>
            <a:ext cx="2318757" cy="2052100"/>
          </a:xfrm>
          <a:prstGeom prst="rect">
            <a:avLst/>
          </a:prstGeom>
        </p:spPr>
      </p:pic>
      <p:pic>
        <p:nvPicPr>
          <p:cNvPr id="35" name="Immagine 34" descr="Inclinazione piano sistema solare con il piano della galassia: 60,2°">
            <a:extLst>
              <a:ext uri="{FF2B5EF4-FFF2-40B4-BE49-F238E27FC236}">
                <a16:creationId xmlns:a16="http://schemas.microsoft.com/office/drawing/2014/main" id="{C4E33000-3AA9-4DEB-9912-4DEC8397238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07" y="629317"/>
            <a:ext cx="3802763" cy="2139054"/>
          </a:xfrm>
          <a:prstGeom prst="rect">
            <a:avLst/>
          </a:prstGeom>
        </p:spPr>
      </p:pic>
      <p:grpSp>
        <p:nvGrpSpPr>
          <p:cNvPr id="10" name="Gruppo 9">
            <a:extLst>
              <a:ext uri="{FF2B5EF4-FFF2-40B4-BE49-F238E27FC236}">
                <a16:creationId xmlns:a16="http://schemas.microsoft.com/office/drawing/2014/main" id="{E79D6A27-5BB1-42B5-B470-9EDFA6DFD479}"/>
              </a:ext>
            </a:extLst>
          </p:cNvPr>
          <p:cNvGrpSpPr/>
          <p:nvPr/>
        </p:nvGrpSpPr>
        <p:grpSpPr>
          <a:xfrm>
            <a:off x="4557493" y="667697"/>
            <a:ext cx="4555933" cy="3854127"/>
            <a:chOff x="4377196" y="759867"/>
            <a:chExt cx="4555933" cy="3854127"/>
          </a:xfrm>
        </p:grpSpPr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713B0DC1-BC49-4EF1-991B-2886B272DA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7196" y="759867"/>
              <a:ext cx="3854127" cy="3854127"/>
            </a:xfrm>
            <a:prstGeom prst="rect">
              <a:avLst/>
            </a:prstGeom>
          </p:spPr>
        </p:pic>
        <p:sp>
          <p:nvSpPr>
            <p:cNvPr id="4" name="Freccia circolare 3">
              <a:extLst>
                <a:ext uri="{FF2B5EF4-FFF2-40B4-BE49-F238E27FC236}">
                  <a16:creationId xmlns:a16="http://schemas.microsoft.com/office/drawing/2014/main" id="{4FA2CBFC-6875-45F3-8806-7F3AC848B095}"/>
                </a:ext>
              </a:extLst>
            </p:cNvPr>
            <p:cNvSpPr/>
            <p:nvPr/>
          </p:nvSpPr>
          <p:spPr>
            <a:xfrm rot="16200000" flipV="1">
              <a:off x="6744162" y="1787307"/>
              <a:ext cx="1944207" cy="1881982"/>
            </a:xfrm>
            <a:prstGeom prst="circularArrow">
              <a:avLst/>
            </a:prstGeom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2DFE4E3B-7979-4EC2-9BC4-499C89DFEAAD}"/>
                </a:ext>
              </a:extLst>
            </p:cNvPr>
            <p:cNvSpPr txBox="1"/>
            <p:nvPr/>
          </p:nvSpPr>
          <p:spPr>
            <a:xfrm rot="5400000">
              <a:off x="7776355" y="2471299"/>
              <a:ext cx="1944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>
                  <a:solidFill>
                    <a:schemeClr val="accent4">
                      <a:lumMod val="75000"/>
                    </a:schemeClr>
                  </a:solidFill>
                </a:rPr>
                <a:t>220-250 km/s</a:t>
              </a:r>
            </a:p>
          </p:txBody>
        </p:sp>
      </p:grp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727FF53D-A960-4395-84C0-C7D7DB89D962}"/>
              </a:ext>
            </a:extLst>
          </p:cNvPr>
          <p:cNvGrpSpPr/>
          <p:nvPr/>
        </p:nvGrpSpPr>
        <p:grpSpPr>
          <a:xfrm>
            <a:off x="4770460" y="703455"/>
            <a:ext cx="3854127" cy="4104791"/>
            <a:chOff x="4377196" y="823943"/>
            <a:chExt cx="3854127" cy="4104791"/>
          </a:xfrm>
        </p:grpSpPr>
        <p:grpSp>
          <p:nvGrpSpPr>
            <p:cNvPr id="33" name="Gruppo 32">
              <a:extLst>
                <a:ext uri="{FF2B5EF4-FFF2-40B4-BE49-F238E27FC236}">
                  <a16:creationId xmlns:a16="http://schemas.microsoft.com/office/drawing/2014/main" id="{ED03C0F9-A8A3-4778-928C-72A6F241A3E0}"/>
                </a:ext>
              </a:extLst>
            </p:cNvPr>
            <p:cNvGrpSpPr/>
            <p:nvPr/>
          </p:nvGrpSpPr>
          <p:grpSpPr>
            <a:xfrm>
              <a:off x="4377196" y="823943"/>
              <a:ext cx="3854127" cy="3756312"/>
              <a:chOff x="1961677" y="1097957"/>
              <a:chExt cx="3371189" cy="3363838"/>
            </a:xfrm>
          </p:grpSpPr>
          <p:grpSp>
            <p:nvGrpSpPr>
              <p:cNvPr id="32" name="Gruppo 31">
                <a:extLst>
                  <a:ext uri="{FF2B5EF4-FFF2-40B4-BE49-F238E27FC236}">
                    <a16:creationId xmlns:a16="http://schemas.microsoft.com/office/drawing/2014/main" id="{C184863D-F479-445A-81AA-0DF39435F2ED}"/>
                  </a:ext>
                </a:extLst>
              </p:cNvPr>
              <p:cNvGrpSpPr/>
              <p:nvPr/>
            </p:nvGrpSpPr>
            <p:grpSpPr>
              <a:xfrm>
                <a:off x="1961677" y="1097957"/>
                <a:ext cx="3371189" cy="3363838"/>
                <a:chOff x="3071332" y="987353"/>
                <a:chExt cx="3371189" cy="3363838"/>
              </a:xfrm>
            </p:grpSpPr>
            <p:pic>
              <p:nvPicPr>
                <p:cNvPr id="13" name="Immagine 12">
                  <a:extLst>
                    <a:ext uri="{FF2B5EF4-FFF2-40B4-BE49-F238E27FC236}">
                      <a16:creationId xmlns:a16="http://schemas.microsoft.com/office/drawing/2014/main" id="{DA90EA38-B014-4570-B650-924BFF6557D9}"/>
                    </a:ext>
                    <a:ext uri="{C183D7F6-B498-43B3-948B-1728B52AA6E4}">
                      <adec:decorative xmlns:adec="http://schemas.microsoft.com/office/drawing/2017/decorative" val="0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078683" y="987353"/>
                  <a:ext cx="3363838" cy="3363838"/>
                </a:xfrm>
                <a:prstGeom prst="rect">
                  <a:avLst/>
                </a:prstGeom>
              </p:spPr>
            </p:pic>
            <p:grpSp>
              <p:nvGrpSpPr>
                <p:cNvPr id="18" name="Gruppo 17">
                  <a:extLst>
                    <a:ext uri="{FF2B5EF4-FFF2-40B4-BE49-F238E27FC236}">
                      <a16:creationId xmlns:a16="http://schemas.microsoft.com/office/drawing/2014/main" id="{247C6BFB-37D2-4F9C-9A11-C4A1493DBB00}"/>
                    </a:ext>
                  </a:extLst>
                </p:cNvPr>
                <p:cNvGrpSpPr/>
                <p:nvPr/>
              </p:nvGrpSpPr>
              <p:grpSpPr>
                <a:xfrm rot="19952258">
                  <a:off x="3071332" y="2357845"/>
                  <a:ext cx="3096344" cy="338554"/>
                  <a:chOff x="3203848" y="2233196"/>
                  <a:chExt cx="3096344" cy="338554"/>
                </a:xfrm>
              </p:grpSpPr>
              <p:cxnSp>
                <p:nvCxnSpPr>
                  <p:cNvPr id="16" name="Connettore 2 15">
                    <a:extLst>
                      <a:ext uri="{FF2B5EF4-FFF2-40B4-BE49-F238E27FC236}">
                        <a16:creationId xmlns:a16="http://schemas.microsoft.com/office/drawing/2014/main" id="{DB98B2F9-4816-4A52-99C1-997A7093C5BD}"/>
                      </a:ext>
                    </a:extLst>
                  </p:cNvPr>
                  <p:cNvCxnSpPr/>
                  <p:nvPr/>
                </p:nvCxnSpPr>
                <p:spPr>
                  <a:xfrm>
                    <a:off x="3203848" y="2571750"/>
                    <a:ext cx="3096344" cy="0"/>
                  </a:xfrm>
                  <a:prstGeom prst="straightConnector1">
                    <a:avLst/>
                  </a:prstGeom>
                  <a:ln>
                    <a:solidFill>
                      <a:schemeClr val="accent4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7" name="CasellaDiTesto 16">
                    <a:extLst>
                      <a:ext uri="{FF2B5EF4-FFF2-40B4-BE49-F238E27FC236}">
                        <a16:creationId xmlns:a16="http://schemas.microsoft.com/office/drawing/2014/main" id="{1661BD99-A719-499E-B76A-05710AD6BEDE}"/>
                      </a:ext>
                    </a:extLst>
                  </p:cNvPr>
                  <p:cNvSpPr txBox="1"/>
                  <p:nvPr/>
                </p:nvSpPr>
                <p:spPr>
                  <a:xfrm>
                    <a:off x="3779911" y="2233196"/>
                    <a:ext cx="2039416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it-IT" sz="140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rPr>
                      <a:t>100000 a.l.</a:t>
                    </a:r>
                  </a:p>
                </p:txBody>
              </p:sp>
            </p:grpSp>
            <p:sp>
              <p:nvSpPr>
                <p:cNvPr id="19" name="CasellaDiTesto 18">
                  <a:extLst>
                    <a:ext uri="{FF2B5EF4-FFF2-40B4-BE49-F238E27FC236}">
                      <a16:creationId xmlns:a16="http://schemas.microsoft.com/office/drawing/2014/main" id="{A1367E3C-E30E-4CE0-AC22-CCDCEE61DAEF}"/>
                    </a:ext>
                  </a:extLst>
                </p:cNvPr>
                <p:cNvSpPr txBox="1"/>
                <p:nvPr/>
              </p:nvSpPr>
              <p:spPr>
                <a:xfrm>
                  <a:off x="5635649" y="2307992"/>
                  <a:ext cx="64807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dirty="0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</a:rPr>
                    <a:t>Sole</a:t>
                  </a:r>
                </a:p>
              </p:txBody>
            </p:sp>
            <p:sp>
              <p:nvSpPr>
                <p:cNvPr id="22" name="Connettore 21">
                  <a:extLst>
                    <a:ext uri="{FF2B5EF4-FFF2-40B4-BE49-F238E27FC236}">
                      <a16:creationId xmlns:a16="http://schemas.microsoft.com/office/drawing/2014/main" id="{F885516E-775B-4F78-A76D-F139FB252A6C}"/>
                    </a:ext>
                  </a:extLst>
                </p:cNvPr>
                <p:cNvSpPr/>
                <p:nvPr/>
              </p:nvSpPr>
              <p:spPr>
                <a:xfrm>
                  <a:off x="5796136" y="2677324"/>
                  <a:ext cx="93643" cy="97898"/>
                </a:xfrm>
                <a:prstGeom prst="flowChartConnector">
                  <a:avLst/>
                </a:prstGeom>
                <a:solidFill>
                  <a:schemeClr val="accent4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23" name="CasellaDiTesto 22">
                  <a:extLst>
                    <a:ext uri="{FF2B5EF4-FFF2-40B4-BE49-F238E27FC236}">
                      <a16:creationId xmlns:a16="http://schemas.microsoft.com/office/drawing/2014/main" id="{1D8E7AB8-27D7-4AA7-96ED-7736CCCCCBD0}"/>
                    </a:ext>
                  </a:extLst>
                </p:cNvPr>
                <p:cNvSpPr txBox="1"/>
                <p:nvPr/>
              </p:nvSpPr>
              <p:spPr>
                <a:xfrm>
                  <a:off x="4760603" y="2502377"/>
                  <a:ext cx="99468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400" dirty="0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</a:rPr>
                    <a:t>28000 a.l.</a:t>
                  </a:r>
                </a:p>
              </p:txBody>
            </p:sp>
          </p:grpSp>
          <p:cxnSp>
            <p:nvCxnSpPr>
              <p:cNvPr id="21" name="Connettore 2 20">
                <a:extLst>
                  <a:ext uri="{FF2B5EF4-FFF2-40B4-BE49-F238E27FC236}">
                    <a16:creationId xmlns:a16="http://schemas.microsoft.com/office/drawing/2014/main" id="{04938429-F195-42E1-A9CE-071B71E3B39B}"/>
                  </a:ext>
                </a:extLst>
              </p:cNvPr>
              <p:cNvCxnSpPr/>
              <p:nvPr/>
            </p:nvCxnSpPr>
            <p:spPr>
              <a:xfrm>
                <a:off x="3593066" y="2844008"/>
                <a:ext cx="1035534" cy="0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B16C2C07-FAB3-4553-9946-DC4333BA9F59}"/>
                </a:ext>
              </a:extLst>
            </p:cNvPr>
            <p:cNvSpPr txBox="1"/>
            <p:nvPr/>
          </p:nvSpPr>
          <p:spPr>
            <a:xfrm>
              <a:off x="4406657" y="4651735"/>
              <a:ext cx="37952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dirty="0"/>
                <a:t>Immagine ‘’rappresentativa’’ della Via Lattea</a:t>
              </a:r>
            </a:p>
          </p:txBody>
        </p:sp>
      </p:grp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988F03A1-CE98-43C2-8CFC-246FDA7E990F}"/>
              </a:ext>
            </a:extLst>
          </p:cNvPr>
          <p:cNvSpPr txBox="1"/>
          <p:nvPr/>
        </p:nvSpPr>
        <p:spPr>
          <a:xfrm>
            <a:off x="4517646" y="4541694"/>
            <a:ext cx="41399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defTabSz="914400" latinLnBrk="1"/>
            <a:r>
              <a:rPr lang="it-IT" sz="1400" i="1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Anno galattico: </a:t>
            </a:r>
            <a:r>
              <a:rPr lang="it-IT" sz="1600" dirty="0"/>
              <a:t>220-250 milioni di anni (terrestri)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C967B5A9-A22F-49B0-96F6-B088EDA729DA}"/>
              </a:ext>
            </a:extLst>
          </p:cNvPr>
          <p:cNvSpPr txBox="1"/>
          <p:nvPr/>
        </p:nvSpPr>
        <p:spPr>
          <a:xfrm>
            <a:off x="620327" y="2494479"/>
            <a:ext cx="39057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algn="ctr" defTabSz="914400" latinLnBrk="1"/>
            <a:r>
              <a:rPr lang="it-IT" sz="1400" dirty="0">
                <a:solidFill>
                  <a:schemeClr val="bg1"/>
                </a:solidFill>
              </a:rPr>
              <a:t>Inclinazione piano sistema solare: 60,2°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3EBC99F-FD98-4D49-BB12-78EAD7B093D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22"/>
          <a:stretch/>
        </p:blipFill>
        <p:spPr>
          <a:xfrm>
            <a:off x="400363" y="2798593"/>
            <a:ext cx="3813007" cy="1876576"/>
          </a:xfrm>
          <a:prstGeom prst="rect">
            <a:avLst/>
          </a:prstGeom>
        </p:spPr>
      </p:pic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1EEB759B-F5D6-45E2-857A-5E6E217F3B8B}"/>
              </a:ext>
            </a:extLst>
          </p:cNvPr>
          <p:cNvSpPr txBox="1"/>
          <p:nvPr/>
        </p:nvSpPr>
        <p:spPr>
          <a:xfrm>
            <a:off x="278872" y="4613272"/>
            <a:ext cx="4499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400" dirty="0"/>
              <a:t>Ogni 64 milioni di anni il sistema solare compie una oscillazione intorno al piano galattico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3C23C6D0-3860-576C-FAB6-F6624C6837A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70" y="2798593"/>
            <a:ext cx="3253229" cy="230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787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4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Struttura del Sole: Nucleo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43558"/>
            <a:ext cx="4359403" cy="4032448"/>
          </a:xfrm>
          <a:prstGeom prst="rect">
            <a:avLst/>
          </a:prstGeom>
        </p:spPr>
      </p:pic>
      <p:cxnSp>
        <p:nvCxnSpPr>
          <p:cNvPr id="10" name="Connettore 2 9"/>
          <p:cNvCxnSpPr/>
          <p:nvPr/>
        </p:nvCxnSpPr>
        <p:spPr>
          <a:xfrm flipH="1">
            <a:off x="2699792" y="1707654"/>
            <a:ext cx="2232248" cy="1008112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/>
          <p:cNvSpPr txBox="1"/>
          <p:nvPr/>
        </p:nvSpPr>
        <p:spPr>
          <a:xfrm>
            <a:off x="5012605" y="1157720"/>
            <a:ext cx="41399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defTabSz="914400" latinLnBrk="1"/>
            <a:r>
              <a:rPr lang="it-IT" sz="1400" i="1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Nucleo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/>
              <a:t>Temperatura: 15 milioni °C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/>
              <a:t>L’idrogeno (H) si trasforma in Elio (He)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/>
              <a:t>Con le reazioni nucleari il sistema è in equilibrio con la gravità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/>
              <a:t>Le uniche particelle che riescono a sfuggire sono i neutrini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/>
              <a:t>Pressione stimata: 340 miliardi di volte rispetto a quella atmosferica sul livello del mare</a:t>
            </a:r>
          </a:p>
          <a:p>
            <a:endParaRPr lang="it-IT" dirty="0"/>
          </a:p>
          <a:p>
            <a:endParaRPr lang="it-IT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81"/>
          <a:stretch/>
        </p:blipFill>
        <p:spPr>
          <a:xfrm>
            <a:off x="7118097" y="3318319"/>
            <a:ext cx="1890474" cy="158731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F7757B3C-FFBD-F06A-38DF-567AB23BDFEB}"/>
              </a:ext>
            </a:extLst>
          </p:cNvPr>
          <p:cNvSpPr txBox="1"/>
          <p:nvPr/>
        </p:nvSpPr>
        <p:spPr>
          <a:xfrm>
            <a:off x="5012605" y="624615"/>
            <a:ext cx="4139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defTabSz="914400" latinLnBrk="1"/>
            <a:r>
              <a:rPr lang="it-IT" sz="1400" i="1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Nucleo</a:t>
            </a:r>
          </a:p>
          <a:p>
            <a:r>
              <a:rPr lang="it-IT" dirty="0"/>
              <a:t>Diametro: 400000 km (stimato)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6100980-A9CB-3ABD-DDC7-8E1B0975C515}"/>
              </a:ext>
            </a:extLst>
          </p:cNvPr>
          <p:cNvSpPr txBox="1"/>
          <p:nvPr/>
        </p:nvSpPr>
        <p:spPr>
          <a:xfrm>
            <a:off x="5076056" y="3325165"/>
            <a:ext cx="21054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defTabSz="914400" latinLnBrk="1"/>
            <a:r>
              <a:rPr lang="it-IT" sz="1400" i="1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Equilibrio idrostatico</a:t>
            </a:r>
          </a:p>
          <a:p>
            <a:r>
              <a:rPr lang="it-IT" sz="1400" dirty="0"/>
              <a:t>La pressione verso l’esterno esercitato dal gas impedisce il collasso gravitazionale delle parti esterne</a:t>
            </a:r>
          </a:p>
        </p:txBody>
      </p:sp>
    </p:spTree>
    <p:extLst>
      <p:ext uri="{BB962C8B-B14F-4D97-AF65-F5344CB8AC3E}">
        <p14:creationId xmlns:p14="http://schemas.microsoft.com/office/powerpoint/2010/main" val="24388191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Struttura del Sole: zona radiativa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43558"/>
            <a:ext cx="4359403" cy="4032448"/>
          </a:xfrm>
          <a:prstGeom prst="rect">
            <a:avLst/>
          </a:prstGeom>
        </p:spPr>
      </p:pic>
      <p:cxnSp>
        <p:nvCxnSpPr>
          <p:cNvPr id="10" name="Connettore 2 9"/>
          <p:cNvCxnSpPr/>
          <p:nvPr/>
        </p:nvCxnSpPr>
        <p:spPr>
          <a:xfrm flipH="1">
            <a:off x="2915816" y="1923678"/>
            <a:ext cx="2088232" cy="288032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/>
          <p:cNvSpPr txBox="1"/>
          <p:nvPr/>
        </p:nvSpPr>
        <p:spPr>
          <a:xfrm>
            <a:off x="4968601" y="1287725"/>
            <a:ext cx="4139952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1400" i="1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dirty="0"/>
              <a:t>Zona radiativa</a:t>
            </a:r>
          </a:p>
          <a:p>
            <a:pPr marL="285750" indent="-285750" defTabSz="457200" latinLnBrk="0">
              <a:buFont typeface="Wingdings" panose="05000000000000000000" pitchFamily="2" charset="2"/>
              <a:buChar char="Ø"/>
            </a:pPr>
            <a:r>
              <a:rPr lang="it-IT" sz="16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Temperatura 6,5 milioni di K</a:t>
            </a:r>
          </a:p>
          <a:p>
            <a:pPr marL="285750" indent="-285750" defTabSz="457200" latinLnBrk="0">
              <a:buFont typeface="Wingdings" panose="05000000000000000000" pitchFamily="2" charset="2"/>
              <a:buChar char="Ø"/>
            </a:pPr>
            <a:r>
              <a:rPr lang="it-IT" sz="16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I raggi gamma sono continuamente riassorbiti ed emessi lungo il cammino</a:t>
            </a:r>
          </a:p>
          <a:p>
            <a:pPr marL="285750" indent="-285750" defTabSz="457200" latinLnBrk="0">
              <a:buFont typeface="Wingdings" panose="05000000000000000000" pitchFamily="2" charset="2"/>
              <a:buChar char="Ø"/>
            </a:pPr>
            <a:endParaRPr lang="it-IT" sz="1600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pPr marL="285750" indent="-285750" defTabSz="457200" latinLnBrk="0">
              <a:buFont typeface="Wingdings" panose="05000000000000000000" pitchFamily="2" charset="2"/>
              <a:buChar char="Ø"/>
            </a:pPr>
            <a:endParaRPr lang="it-IT" sz="1600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pPr defTabSz="457200" latinLnBrk="0"/>
            <a:endParaRPr lang="it-IT" sz="1600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pPr defTabSz="457200" latinLnBrk="0"/>
            <a:endParaRPr lang="it-IT" sz="1600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pPr marL="285750" indent="-285750" defTabSz="457200" latinLnBrk="0">
              <a:buFont typeface="Wingdings" panose="05000000000000000000" pitchFamily="2" charset="2"/>
              <a:buChar char="Ø"/>
            </a:pPr>
            <a:r>
              <a:rPr lang="it-IT" sz="16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I raggi gamma impiegano milioni di anni per risalire sulla superficie</a:t>
            </a:r>
          </a:p>
          <a:p>
            <a:pPr marL="285750" indent="-285750" defTabSz="457200" latinLnBrk="0">
              <a:buFont typeface="Wingdings" panose="05000000000000000000" pitchFamily="2" charset="2"/>
              <a:buChar char="Ø"/>
            </a:pPr>
            <a:r>
              <a:rPr lang="it-IT" sz="16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La zona radiativa ruota insieme al nucleo come un corpo solido</a:t>
            </a:r>
          </a:p>
          <a:p>
            <a:endParaRPr lang="it-IT" dirty="0"/>
          </a:p>
          <a:p>
            <a:endParaRPr lang="it-IT" dirty="0"/>
          </a:p>
        </p:txBody>
      </p:sp>
      <p:sp>
        <p:nvSpPr>
          <p:cNvPr id="11" name="Freccia in giù 10"/>
          <p:cNvSpPr/>
          <p:nvPr/>
        </p:nvSpPr>
        <p:spPr>
          <a:xfrm>
            <a:off x="6678537" y="2511861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529DCD3-D504-A3BE-F98C-D3382BFE234B}"/>
              </a:ext>
            </a:extLst>
          </p:cNvPr>
          <p:cNvSpPr txBox="1"/>
          <p:nvPr/>
        </p:nvSpPr>
        <p:spPr>
          <a:xfrm>
            <a:off x="5012605" y="624615"/>
            <a:ext cx="4139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defTabSz="914400" latinLnBrk="1"/>
            <a:r>
              <a:rPr lang="it-IT" sz="1400" i="1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Zona radiativa</a:t>
            </a:r>
          </a:p>
          <a:p>
            <a:r>
              <a:rPr lang="it-IT" dirty="0"/>
              <a:t>Diametro: 975000 km (stimato)</a:t>
            </a:r>
          </a:p>
        </p:txBody>
      </p:sp>
    </p:spTree>
    <p:extLst>
      <p:ext uri="{BB962C8B-B14F-4D97-AF65-F5344CB8AC3E}">
        <p14:creationId xmlns:p14="http://schemas.microsoft.com/office/powerpoint/2010/main" val="1592612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Struttura del Sole: zona convettiva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43558"/>
            <a:ext cx="4359403" cy="4032448"/>
          </a:xfrm>
          <a:prstGeom prst="rect">
            <a:avLst/>
          </a:prstGeom>
        </p:spPr>
      </p:pic>
      <p:cxnSp>
        <p:nvCxnSpPr>
          <p:cNvPr id="10" name="Connettore 2 9"/>
          <p:cNvCxnSpPr/>
          <p:nvPr/>
        </p:nvCxnSpPr>
        <p:spPr>
          <a:xfrm flipH="1" flipV="1">
            <a:off x="2915816" y="1635646"/>
            <a:ext cx="2088232" cy="288032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/>
          <p:cNvSpPr txBox="1"/>
          <p:nvPr/>
        </p:nvSpPr>
        <p:spPr>
          <a:xfrm>
            <a:off x="5004048" y="604392"/>
            <a:ext cx="4139952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1400" i="1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dirty="0"/>
              <a:t>Zona convettiva</a:t>
            </a:r>
          </a:p>
          <a:p>
            <a:pPr marL="285750" indent="-285750" defTabSz="457200" latinLnBrk="0">
              <a:buFont typeface="Wingdings" panose="05000000000000000000" pitchFamily="2" charset="2"/>
              <a:buChar char="Ø"/>
            </a:pPr>
            <a:r>
              <a:rPr lang="it-IT" sz="16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I raggi gamma arrivano con energia inferiore</a:t>
            </a:r>
          </a:p>
          <a:p>
            <a:pPr marL="285750" indent="-285750" defTabSz="457200" latinLnBrk="0">
              <a:buFont typeface="Wingdings" panose="05000000000000000000" pitchFamily="2" charset="2"/>
              <a:buChar char="Ø"/>
            </a:pPr>
            <a:r>
              <a:rPr lang="it-IT" sz="16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Radiazione e materia hanno la stessa temperatura</a:t>
            </a:r>
          </a:p>
          <a:p>
            <a:pPr marL="285750" indent="-285750" defTabSz="457200" latinLnBrk="0">
              <a:buFont typeface="Wingdings" panose="05000000000000000000" pitchFamily="2" charset="2"/>
              <a:buChar char="Ø"/>
            </a:pPr>
            <a:r>
              <a:rPr lang="it-IT" sz="16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La parte vicina alla zona radiativa è più calda e questa provoca la ‘’convezione’’ trasportando energia nella zona superiore che è a temperatura inferiore</a:t>
            </a:r>
          </a:p>
          <a:p>
            <a:pPr marL="285750" indent="-285750" defTabSz="457200" latinLnBrk="0">
              <a:buFont typeface="Wingdings" panose="05000000000000000000" pitchFamily="2" charset="2"/>
              <a:buChar char="Ø"/>
            </a:pPr>
            <a:r>
              <a:rPr lang="it-IT" sz="16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Si creano i granuli che vediamo nella fotosfera</a:t>
            </a:r>
          </a:p>
          <a:p>
            <a:endParaRPr lang="it-IT" dirty="0"/>
          </a:p>
          <a:p>
            <a:endParaRPr lang="it-IT" dirty="0"/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C036B6A0-5F9B-438D-6B05-B5C0D1373D15}"/>
              </a:ext>
            </a:extLst>
          </p:cNvPr>
          <p:cNvGrpSpPr/>
          <p:nvPr/>
        </p:nvGrpSpPr>
        <p:grpSpPr>
          <a:xfrm>
            <a:off x="6239456" y="3345786"/>
            <a:ext cx="3600400" cy="1700517"/>
            <a:chOff x="5688124" y="3107062"/>
            <a:chExt cx="3600400" cy="1700517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86157D9D-6F08-66BF-E64A-AFCE191B01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60232" y="3107062"/>
              <a:ext cx="1483138" cy="1480912"/>
            </a:xfrm>
            <a:prstGeom prst="rect">
              <a:avLst/>
            </a:prstGeom>
          </p:spPr>
        </p:pic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9F6C461E-CA8E-42D9-B595-56E49F561464}"/>
                </a:ext>
              </a:extLst>
            </p:cNvPr>
            <p:cNvSpPr txBox="1"/>
            <p:nvPr/>
          </p:nvSpPr>
          <p:spPr>
            <a:xfrm>
              <a:off x="5688124" y="4561358"/>
              <a:ext cx="36004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00" dirty="0"/>
                <a:t>Daniel K. </a:t>
              </a:r>
              <a:r>
                <a:rPr lang="it-IT" sz="1000" dirty="0" err="1"/>
                <a:t>Inouye</a:t>
              </a:r>
              <a:r>
                <a:rPr lang="it-IT" sz="1000" dirty="0"/>
                <a:t> Solar </a:t>
              </a:r>
              <a:r>
                <a:rPr lang="it-IT" sz="1000" dirty="0" err="1"/>
                <a:t>Telescope</a:t>
              </a:r>
              <a:r>
                <a:rPr lang="it-IT" sz="1000" dirty="0"/>
                <a:t> (</a:t>
              </a:r>
              <a:r>
                <a:rPr lang="it-IT" sz="1000" dirty="0" err="1"/>
                <a:t>Maui</a:t>
              </a:r>
              <a:r>
                <a:rPr lang="it-IT" sz="1000" dirty="0"/>
                <a:t>)</a:t>
              </a:r>
            </a:p>
          </p:txBody>
        </p:sp>
      </p:grpSp>
      <p:pic>
        <p:nvPicPr>
          <p:cNvPr id="13" name="Immagine 12" descr="Immagine che contiene schermata&#10;&#10;Descrizione generata automaticamente">
            <a:extLst>
              <a:ext uri="{FF2B5EF4-FFF2-40B4-BE49-F238E27FC236}">
                <a16:creationId xmlns:a16="http://schemas.microsoft.com/office/drawing/2014/main" id="{BF5BDA35-DFB7-7344-F42D-ABB1D80D3C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939" y="3342949"/>
            <a:ext cx="1794571" cy="165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917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9401</TotalTime>
  <Words>1847</Words>
  <Application>Microsoft Office PowerPoint</Application>
  <PresentationFormat>Presentazione su schermo (16:9)</PresentationFormat>
  <Paragraphs>292</Paragraphs>
  <Slides>31</Slides>
  <Notes>2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2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31</vt:i4>
      </vt:variant>
    </vt:vector>
  </HeadingPairs>
  <TitlesOfParts>
    <vt:vector size="41" baseType="lpstr">
      <vt:lpstr>맑은 고딕</vt:lpstr>
      <vt:lpstr>Arial</vt:lpstr>
      <vt:lpstr>Arial Unicode MS</vt:lpstr>
      <vt:lpstr>Calibri</vt:lpstr>
      <vt:lpstr>Calibri Light</vt:lpstr>
      <vt:lpstr>Cambria Math</vt:lpstr>
      <vt:lpstr>Wingdings</vt:lpstr>
      <vt:lpstr>Office Theme</vt:lpstr>
      <vt:lpstr>Tema di Office</vt:lpstr>
      <vt:lpstr>Equazione</vt:lpstr>
      <vt:lpstr>Presentazione standard di PowerPoint</vt:lpstr>
      <vt:lpstr>Il Sole </vt:lpstr>
      <vt:lpstr>Il Sole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ANDREA MANCINI</cp:lastModifiedBy>
  <cp:revision>468</cp:revision>
  <dcterms:created xsi:type="dcterms:W3CDTF">2014-04-01T16:27:38Z</dcterms:created>
  <dcterms:modified xsi:type="dcterms:W3CDTF">2024-03-26T08:30:59Z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25ca717-11da-4935-b601-f527b9741f2e_Enabled">
    <vt:lpwstr>true</vt:lpwstr>
  </property>
  <property fmtid="{D5CDD505-2E9C-101B-9397-08002B2CF9AE}" pid="3" name="MSIP_Label_725ca717-11da-4935-b601-f527b9741f2e_SetDate">
    <vt:lpwstr>2024-03-13T08:40:46Z</vt:lpwstr>
  </property>
  <property fmtid="{D5CDD505-2E9C-101B-9397-08002B2CF9AE}" pid="4" name="MSIP_Label_725ca717-11da-4935-b601-f527b9741f2e_Method">
    <vt:lpwstr>Standard</vt:lpwstr>
  </property>
  <property fmtid="{D5CDD505-2E9C-101B-9397-08002B2CF9AE}" pid="5" name="MSIP_Label_725ca717-11da-4935-b601-f527b9741f2e_Name">
    <vt:lpwstr>C2 - Internal</vt:lpwstr>
  </property>
  <property fmtid="{D5CDD505-2E9C-101B-9397-08002B2CF9AE}" pid="6" name="MSIP_Label_725ca717-11da-4935-b601-f527b9741f2e_SiteId">
    <vt:lpwstr>d852d5cd-724c-4128-8812-ffa5db3f8507</vt:lpwstr>
  </property>
  <property fmtid="{D5CDD505-2E9C-101B-9397-08002B2CF9AE}" pid="7" name="MSIP_Label_725ca717-11da-4935-b601-f527b9741f2e_ActionId">
    <vt:lpwstr>0f3f66de-476b-4a86-b672-3723affde8b4</vt:lpwstr>
  </property>
  <property fmtid="{D5CDD505-2E9C-101B-9397-08002B2CF9AE}" pid="8" name="MSIP_Label_725ca717-11da-4935-b601-f527b9741f2e_ContentBits">
    <vt:lpwstr>0</vt:lpwstr>
  </property>
</Properties>
</file>